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68" r:id="rId4"/>
    <p:sldId id="267" r:id="rId5"/>
    <p:sldId id="290" r:id="rId6"/>
    <p:sldId id="291" r:id="rId7"/>
    <p:sldId id="293" r:id="rId8"/>
    <p:sldId id="294" r:id="rId9"/>
    <p:sldId id="295" r:id="rId10"/>
    <p:sldId id="297" r:id="rId11"/>
    <p:sldId id="263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ind" panose="02000000000000000000" pitchFamily="2" charset="0"/>
      <p:regular r:id="rId18"/>
      <p:bold r:id="rId19"/>
    </p:embeddedFont>
    <p:embeddedFont>
      <p:font typeface="Quattrocento Sans" panose="020B0502050000020003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79">
          <p15:clr>
            <a:srgbClr val="A4A3A4"/>
          </p15:clr>
        </p15:guide>
        <p15:guide id="2" orient="horz" pos="1888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bLmfEAO95UpHFWiZMBYv+bzA3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2593C1"/>
    <a:srgbClr val="2FBDAC"/>
    <a:srgbClr val="74BAD7"/>
    <a:srgbClr val="223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FDA9F9-AAD3-4BC9-B423-684F1C0F9F6E}">
  <a:tblStyle styleId="{75FDA9F9-AAD3-4BC9-B423-684F1C0F9F6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EF4"/>
          </a:solidFill>
        </a:fill>
      </a:tcStyle>
    </a:wholeTbl>
    <a:band1H>
      <a:tcTxStyle/>
      <a:tcStyle>
        <a:tcBdr/>
        <a:fill>
          <a:solidFill>
            <a:srgbClr val="CBDBE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DBE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557" autoAdjust="0"/>
  </p:normalViewPr>
  <p:slideViewPr>
    <p:cSldViewPr snapToGrid="0">
      <p:cViewPr varScale="1">
        <p:scale>
          <a:sx n="51" d="100"/>
          <a:sy n="51" d="100"/>
        </p:scale>
        <p:origin x="96" y="1398"/>
      </p:cViewPr>
      <p:guideLst>
        <p:guide pos="279"/>
        <p:guide orient="horz" pos="1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392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71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53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9352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1464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6109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0459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1813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/>
          <p:nvPr/>
        </p:nvSpPr>
        <p:spPr>
          <a:xfrm>
            <a:off x="118872" y="1055802"/>
            <a:ext cx="814382" cy="659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1"/>
          <p:cNvSpPr txBox="1">
            <a:spLocks noGrp="1"/>
          </p:cNvSpPr>
          <p:nvPr>
            <p:ph type="body" idx="1"/>
          </p:nvPr>
        </p:nvSpPr>
        <p:spPr>
          <a:xfrm>
            <a:off x="1175659" y="3953406"/>
            <a:ext cx="9949542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body" idx="2"/>
          </p:nvPr>
        </p:nvSpPr>
        <p:spPr>
          <a:xfrm>
            <a:off x="1175659" y="2962082"/>
            <a:ext cx="994954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31" descr="cid:A32AA144-CAE2-4EF0-AE11-9986EF893307@homenet.telecomitalia.i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75228" y="5885750"/>
            <a:ext cx="2207909" cy="513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1" descr="EasyGov - ComoNEx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5018" y="5885750"/>
            <a:ext cx="2355949" cy="568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2848" y="5654811"/>
            <a:ext cx="2426599" cy="975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8953" y="455291"/>
            <a:ext cx="116014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5049985" y="352183"/>
            <a:ext cx="691659" cy="988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Custom Layout">
  <p:cSld name="38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1371600" y="71210"/>
            <a:ext cx="10350500" cy="9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 sz="4400" b="1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522514" y="1338945"/>
            <a:ext cx="11199586" cy="4609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zato">
  <p:cSld name="1_Layout personalizzat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4"/>
          <p:cNvSpPr txBox="1">
            <a:spLocks noGrp="1"/>
          </p:cNvSpPr>
          <p:nvPr>
            <p:ph type="title"/>
          </p:nvPr>
        </p:nvSpPr>
        <p:spPr>
          <a:xfrm>
            <a:off x="683950" y="3999609"/>
            <a:ext cx="10515600" cy="9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47851" y="5821339"/>
            <a:ext cx="2248149" cy="52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4" descr="EasyGov - ComoNEx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6647" y="5821339"/>
            <a:ext cx="2451287" cy="59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3968" y="5536980"/>
            <a:ext cx="2426599" cy="975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68139" y="5446481"/>
            <a:ext cx="691659" cy="988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68534" y="5536980"/>
            <a:ext cx="1160145" cy="807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zato">
  <p:cSld name="Layout personalizzat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118872" y="136526"/>
            <a:ext cx="10515600" cy="9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Hind"/>
              <a:buNone/>
              <a:defRPr sz="36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118872" y="15970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 txBox="1">
            <a:spLocks noGrp="1"/>
          </p:cNvSpPr>
          <p:nvPr>
            <p:ph type="body" idx="1"/>
          </p:nvPr>
        </p:nvSpPr>
        <p:spPr>
          <a:xfrm>
            <a:off x="1175659" y="3953406"/>
            <a:ext cx="9949542" cy="12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t-IT" b="0" dirty="0">
                <a:solidFill>
                  <a:schemeClr val="dk1"/>
                </a:solidFill>
              </a:rPr>
              <a:t>LR 16/1993 – anno 2022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it-IT" sz="1800" b="0" dirty="0">
                <a:solidFill>
                  <a:schemeClr val="dk1"/>
                </a:solidFill>
              </a:rPr>
              <a:t>Portogruaro, 14.12.2022</a:t>
            </a:r>
            <a:endParaRPr dirty="0"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2"/>
          </p:nvPr>
        </p:nvSpPr>
        <p:spPr>
          <a:xfrm>
            <a:off x="1175659" y="2962082"/>
            <a:ext cx="994954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9032"/>
              <a:buNone/>
            </a:pPr>
            <a:r>
              <a:rPr lang="it-IT" sz="4800">
                <a:solidFill>
                  <a:schemeClr val="dk1"/>
                </a:solidFill>
              </a:rPr>
              <a:t>Progetto «Servizio di orientamento e consulenza ai Comuni per la partecipazione a bandi pubblici»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ecisione 27">
            <a:extLst>
              <a:ext uri="{FF2B5EF4-FFF2-40B4-BE49-F238E27FC236}">
                <a16:creationId xmlns:a16="http://schemas.microsoft.com/office/drawing/2014/main" id="{DA104C1A-3196-C9C9-53A6-D7E046754BB6}"/>
              </a:ext>
            </a:extLst>
          </p:cNvPr>
          <p:cNvSpPr/>
          <p:nvPr/>
        </p:nvSpPr>
        <p:spPr>
          <a:xfrm>
            <a:off x="7969613" y="693831"/>
            <a:ext cx="2061600" cy="1056523"/>
          </a:xfrm>
          <a:prstGeom prst="flowChartDecisi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Decisione 22">
            <a:extLst>
              <a:ext uri="{FF2B5EF4-FFF2-40B4-BE49-F238E27FC236}">
                <a16:creationId xmlns:a16="http://schemas.microsoft.com/office/drawing/2014/main" id="{004E82C1-DFA9-D18D-3B48-743284D4E6F8}"/>
              </a:ext>
            </a:extLst>
          </p:cNvPr>
          <p:cNvSpPr/>
          <p:nvPr/>
        </p:nvSpPr>
        <p:spPr>
          <a:xfrm>
            <a:off x="377590" y="3247067"/>
            <a:ext cx="2061600" cy="1056523"/>
          </a:xfrm>
          <a:prstGeom prst="flowChartDecisi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Google Shape;43;p35">
            <a:extLst>
              <a:ext uri="{FF2B5EF4-FFF2-40B4-BE49-F238E27FC236}">
                <a16:creationId xmlns:a16="http://schemas.microsoft.com/office/drawing/2014/main" id="{C4A9E200-940B-48D5-856D-305FD6CAE72C}"/>
              </a:ext>
            </a:extLst>
          </p:cNvPr>
          <p:cNvCxnSpPr>
            <a:cxnSpLocks/>
          </p:cNvCxnSpPr>
          <p:nvPr/>
        </p:nvCxnSpPr>
        <p:spPr>
          <a:xfrm>
            <a:off x="866368" y="2093910"/>
            <a:ext cx="11325632" cy="10633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" name="Google Shape;42;p35"/>
          <p:cNvSpPr txBox="1">
            <a:spLocks noGrp="1"/>
          </p:cNvSpPr>
          <p:nvPr>
            <p:ph type="title"/>
          </p:nvPr>
        </p:nvSpPr>
        <p:spPr>
          <a:xfrm>
            <a:off x="532409" y="134759"/>
            <a:ext cx="10350500" cy="9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</a:pPr>
            <a:r>
              <a:rPr lang="it-IT" dirty="0"/>
              <a:t>Attività progettuali</a:t>
            </a:r>
            <a:endParaRPr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1D0294B-ACB1-CD2D-4B46-31B2630C8A00}"/>
              </a:ext>
            </a:extLst>
          </p:cNvPr>
          <p:cNvSpPr/>
          <p:nvPr/>
        </p:nvSpPr>
        <p:spPr>
          <a:xfrm>
            <a:off x="196513" y="1527433"/>
            <a:ext cx="2423756" cy="1425296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Google Shape;49;p35"/>
          <p:cNvSpPr/>
          <p:nvPr/>
        </p:nvSpPr>
        <p:spPr>
          <a:xfrm>
            <a:off x="369860" y="1937255"/>
            <a:ext cx="2228453" cy="884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Definizione metodologia e Piano di Lavoro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Individuazione criteri di selezione progettualità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5"/>
          <p:cNvSpPr/>
          <p:nvPr/>
        </p:nvSpPr>
        <p:spPr>
          <a:xfrm>
            <a:off x="518701" y="1612535"/>
            <a:ext cx="1779380" cy="33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ORGANIZZAZIONE</a:t>
            </a:r>
            <a:endParaRPr sz="1400" b="1" i="0" u="none" strike="noStrike" cap="none" dirty="0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5" name="Google Shape;55;p35">
            <a:extLst>
              <a:ext uri="{FF2B5EF4-FFF2-40B4-BE49-F238E27FC236}">
                <a16:creationId xmlns:a16="http://schemas.microsoft.com/office/drawing/2014/main" id="{36661D68-9889-1D56-4ABD-BDB80D14E330}"/>
              </a:ext>
            </a:extLst>
          </p:cNvPr>
          <p:cNvSpPr/>
          <p:nvPr/>
        </p:nvSpPr>
        <p:spPr>
          <a:xfrm>
            <a:off x="4066389" y="1420201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63;p35" descr="Utenti con riempimento a tinta unita">
            <a:extLst>
              <a:ext uri="{FF2B5EF4-FFF2-40B4-BE49-F238E27FC236}">
                <a16:creationId xmlns:a16="http://schemas.microsoft.com/office/drawing/2014/main" id="{B68122F4-C096-F1BE-413A-14FB1949D2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1837" y="1647343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0;p35">
            <a:extLst>
              <a:ext uri="{FF2B5EF4-FFF2-40B4-BE49-F238E27FC236}">
                <a16:creationId xmlns:a16="http://schemas.microsoft.com/office/drawing/2014/main" id="{F7C6ECFB-5CFA-D9E3-6A46-F235CF8055C3}"/>
              </a:ext>
            </a:extLst>
          </p:cNvPr>
          <p:cNvSpPr/>
          <p:nvPr/>
        </p:nvSpPr>
        <p:spPr>
          <a:xfrm>
            <a:off x="3773792" y="2901424"/>
            <a:ext cx="2108686" cy="5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b="1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1. </a:t>
            </a:r>
            <a:r>
              <a:rPr lang="it-IT" sz="1400" b="1" i="0" u="none" strike="noStrike" cap="none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RICERCA BANDI E RACCOLTA PROGETTI</a:t>
            </a:r>
            <a:endParaRPr sz="1400" b="0" i="0" u="none" strike="noStrike" cap="none" dirty="0">
              <a:solidFill>
                <a:srgbClr val="2593C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8" name="Google Shape;56;p35">
            <a:extLst>
              <a:ext uri="{FF2B5EF4-FFF2-40B4-BE49-F238E27FC236}">
                <a16:creationId xmlns:a16="http://schemas.microsoft.com/office/drawing/2014/main" id="{72C7FFDC-25B4-09C9-9CF5-2063DDDABF99}"/>
              </a:ext>
            </a:extLst>
          </p:cNvPr>
          <p:cNvSpPr/>
          <p:nvPr/>
        </p:nvSpPr>
        <p:spPr>
          <a:xfrm>
            <a:off x="6849430" y="1420753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61;p35" descr="Statistiche con riempimento a tinta unita">
            <a:extLst>
              <a:ext uri="{FF2B5EF4-FFF2-40B4-BE49-F238E27FC236}">
                <a16:creationId xmlns:a16="http://schemas.microsoft.com/office/drawing/2014/main" id="{226CCE1B-FEC5-930E-D7DF-4F7D62EB2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4878" y="1647343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1;p35">
            <a:extLst>
              <a:ext uri="{FF2B5EF4-FFF2-40B4-BE49-F238E27FC236}">
                <a16:creationId xmlns:a16="http://schemas.microsoft.com/office/drawing/2014/main" id="{059032F6-D0A1-DC1A-3B03-8E24B0DF42EF}"/>
              </a:ext>
            </a:extLst>
          </p:cNvPr>
          <p:cNvSpPr/>
          <p:nvPr/>
        </p:nvSpPr>
        <p:spPr>
          <a:xfrm>
            <a:off x="7104878" y="3014244"/>
            <a:ext cx="963406" cy="33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b="1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2.</a:t>
            </a:r>
            <a:r>
              <a:rPr lang="it-IT" sz="1400" b="1" i="0" u="none" strike="noStrike" cap="none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 ANALISI</a:t>
            </a:r>
            <a:endParaRPr sz="1400" b="0" i="0" u="none" strike="noStrike" cap="none" dirty="0">
              <a:solidFill>
                <a:srgbClr val="2593C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1" name="Google Shape;45;p35">
            <a:extLst>
              <a:ext uri="{FF2B5EF4-FFF2-40B4-BE49-F238E27FC236}">
                <a16:creationId xmlns:a16="http://schemas.microsoft.com/office/drawing/2014/main" id="{5C9A25B6-D568-5FAB-CE9C-B4DA8271267B}"/>
              </a:ext>
            </a:extLst>
          </p:cNvPr>
          <p:cNvSpPr/>
          <p:nvPr/>
        </p:nvSpPr>
        <p:spPr>
          <a:xfrm>
            <a:off x="9713061" y="1396586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53;p35">
            <a:extLst>
              <a:ext uri="{FF2B5EF4-FFF2-40B4-BE49-F238E27FC236}">
                <a16:creationId xmlns:a16="http://schemas.microsoft.com/office/drawing/2014/main" id="{EFB025D4-0A70-E336-E243-A0BEC9E59F09}"/>
              </a:ext>
            </a:extLst>
          </p:cNvPr>
          <p:cNvSpPr/>
          <p:nvPr/>
        </p:nvSpPr>
        <p:spPr>
          <a:xfrm>
            <a:off x="9483859" y="3007081"/>
            <a:ext cx="18837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3</a:t>
            </a:r>
            <a:r>
              <a:rPr lang="it-IT" b="1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.</a:t>
            </a:r>
            <a:r>
              <a:rPr lang="it-IT" sz="1400" b="1" i="0" u="none" strike="noStrike" cap="none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 PROGETTAZIONE</a:t>
            </a:r>
            <a:endParaRPr sz="1400" b="0" i="0" u="none" strike="noStrike" cap="none" dirty="0">
              <a:solidFill>
                <a:srgbClr val="2593C1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13" name="Google Shape;60;p35" descr="Testa con ingranaggi con riempimento a tinta unita">
            <a:extLst>
              <a:ext uri="{FF2B5EF4-FFF2-40B4-BE49-F238E27FC236}">
                <a16:creationId xmlns:a16="http://schemas.microsoft.com/office/drawing/2014/main" id="{A9059DD2-C66A-C9A5-49E1-530531CC3C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68509" y="16378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48;p35">
            <a:extLst>
              <a:ext uri="{FF2B5EF4-FFF2-40B4-BE49-F238E27FC236}">
                <a16:creationId xmlns:a16="http://schemas.microsoft.com/office/drawing/2014/main" id="{8883C738-5DAC-F94E-2B2F-E7C90083E628}"/>
              </a:ext>
            </a:extLst>
          </p:cNvPr>
          <p:cNvSpPr/>
          <p:nvPr/>
        </p:nvSpPr>
        <p:spPr>
          <a:xfrm>
            <a:off x="3723882" y="3480167"/>
            <a:ext cx="2596550" cy="783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Ricerca bandi nazionali e internazionali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Primo contatto con i Comuni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Somministrazione questionari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Raccolta documentazione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59;p35">
            <a:extLst>
              <a:ext uri="{FF2B5EF4-FFF2-40B4-BE49-F238E27FC236}">
                <a16:creationId xmlns:a16="http://schemas.microsoft.com/office/drawing/2014/main" id="{57D2D4CD-661F-488B-D649-26CB3D64A504}"/>
              </a:ext>
            </a:extLst>
          </p:cNvPr>
          <p:cNvSpPr/>
          <p:nvPr/>
        </p:nvSpPr>
        <p:spPr>
          <a:xfrm>
            <a:off x="3761884" y="4253801"/>
            <a:ext cx="2761758" cy="273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1° Round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12/09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1° termine raccolta questionari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13-14/09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– Incontri in loco con i Comuni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14-15/09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2° termine raccolta questionari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19/09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–Documentazione aggiuntiva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050" b="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2° Round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5/10 –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Individuazione nuovi bandi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17/10-26/10 –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Presentazione bandi digitale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24/10 –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Approfondimenti INTERREG ITA-SLO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25/10</a:t>
            </a:r>
            <a:r>
              <a:rPr lang="it-IT" sz="105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– Approfondimenti INTERREG MED</a:t>
            </a:r>
            <a:endParaRPr lang="it-IT" sz="1050" b="1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050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3° Round 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09/11 – </a:t>
            </a:r>
            <a:r>
              <a:rPr lang="it-IT" sz="105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Individuazione nuovi bandi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8" name="Google Shape;47;p35">
            <a:extLst>
              <a:ext uri="{FF2B5EF4-FFF2-40B4-BE49-F238E27FC236}">
                <a16:creationId xmlns:a16="http://schemas.microsoft.com/office/drawing/2014/main" id="{F08F38C1-2793-F945-11AF-7A38182D2B63}"/>
              </a:ext>
            </a:extLst>
          </p:cNvPr>
          <p:cNvSpPr/>
          <p:nvPr/>
        </p:nvSpPr>
        <p:spPr>
          <a:xfrm>
            <a:off x="6821149" y="3529839"/>
            <a:ext cx="1973469" cy="6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171450" marR="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Analisi dei progetti segnalati dai Comuni e individuazione dei bandi coerenti</a:t>
            </a:r>
            <a:endParaRPr sz="1050" b="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" name="Google Shape;62;p35">
            <a:extLst>
              <a:ext uri="{FF2B5EF4-FFF2-40B4-BE49-F238E27FC236}">
                <a16:creationId xmlns:a16="http://schemas.microsoft.com/office/drawing/2014/main" id="{993F5BA8-BEB1-6152-0D6D-1AB6C697293A}"/>
              </a:ext>
            </a:extLst>
          </p:cNvPr>
          <p:cNvSpPr/>
          <p:nvPr/>
        </p:nvSpPr>
        <p:spPr>
          <a:xfrm>
            <a:off x="6856860" y="4286182"/>
            <a:ext cx="2066100" cy="273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1° Round</a:t>
            </a:r>
            <a:endParaRPr sz="1050" b="1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22/09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Termine analisi dei progetti segnalati e individuazione dei bandi coerenti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050" b="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2° Round</a:t>
            </a:r>
            <a:endParaRPr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11/10 –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Individuazione dei progetti coerenti con i bandi aperti e avvio raccolta adesioni dei comuni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it-IT" sz="1050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3</a:t>
            </a: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° Round</a:t>
            </a:r>
            <a:endParaRPr lang="it-IT" sz="110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10</a:t>
            </a: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/11 –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Individuazione dei progetti coerenti con i bandi aperti e avvio raccolta adesioni dei comuni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it-IT" sz="1050" b="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0" name="Google Shape;65;p35">
            <a:extLst>
              <a:ext uri="{FF2B5EF4-FFF2-40B4-BE49-F238E27FC236}">
                <a16:creationId xmlns:a16="http://schemas.microsoft.com/office/drawing/2014/main" id="{C2EF9306-F487-32CD-F198-A907E4FBD8A3}"/>
              </a:ext>
            </a:extLst>
          </p:cNvPr>
          <p:cNvSpPr/>
          <p:nvPr/>
        </p:nvSpPr>
        <p:spPr>
          <a:xfrm>
            <a:off x="701745" y="3495489"/>
            <a:ext cx="1425296" cy="515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200" b="1" i="1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Approvazione metodo e criteri</a:t>
            </a:r>
            <a:endParaRPr sz="1200" b="1" i="1" u="none" strike="noStrike" cap="none" dirty="0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21" name="Google Shape;64;p35">
            <a:extLst>
              <a:ext uri="{FF2B5EF4-FFF2-40B4-BE49-F238E27FC236}">
                <a16:creationId xmlns:a16="http://schemas.microsoft.com/office/drawing/2014/main" id="{3EB87C4A-FED3-95DE-4DB9-27951FEE05D1}"/>
              </a:ext>
            </a:extLst>
          </p:cNvPr>
          <p:cNvCxnSpPr>
            <a:cxnSpLocks/>
          </p:cNvCxnSpPr>
          <p:nvPr/>
        </p:nvCxnSpPr>
        <p:spPr>
          <a:xfrm>
            <a:off x="1409890" y="4147956"/>
            <a:ext cx="0" cy="1062701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" name="Google Shape;58;p35">
            <a:extLst>
              <a:ext uri="{FF2B5EF4-FFF2-40B4-BE49-F238E27FC236}">
                <a16:creationId xmlns:a16="http://schemas.microsoft.com/office/drawing/2014/main" id="{18825556-B21E-AFF8-DF47-987721B7A965}"/>
              </a:ext>
            </a:extLst>
          </p:cNvPr>
          <p:cNvSpPr/>
          <p:nvPr/>
        </p:nvSpPr>
        <p:spPr>
          <a:xfrm>
            <a:off x="537785" y="5305057"/>
            <a:ext cx="1770010" cy="47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31/08: Cabina di regia </a:t>
            </a:r>
            <a:endParaRPr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02/09: Conf. Sindaci </a:t>
            </a:r>
            <a:endParaRPr sz="120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7" name="Google Shape;66;p35">
            <a:extLst>
              <a:ext uri="{FF2B5EF4-FFF2-40B4-BE49-F238E27FC236}">
                <a16:creationId xmlns:a16="http://schemas.microsoft.com/office/drawing/2014/main" id="{115CB85C-D3C9-4D2C-0990-A2EB0858B760}"/>
              </a:ext>
            </a:extLst>
          </p:cNvPr>
          <p:cNvSpPr/>
          <p:nvPr/>
        </p:nvSpPr>
        <p:spPr>
          <a:xfrm>
            <a:off x="8287765" y="925331"/>
            <a:ext cx="1425296" cy="515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200" b="1" i="1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Selezione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200" b="1" i="1" u="none" strike="noStrike" cap="none" dirty="0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progetti - bandi</a:t>
            </a:r>
            <a:endParaRPr sz="1200" b="1" i="1" u="none" strike="noStrike" cap="none" dirty="0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</p:txBody>
      </p:sp>
      <p:cxnSp>
        <p:nvCxnSpPr>
          <p:cNvPr id="29" name="Google Shape;71;p35">
            <a:extLst>
              <a:ext uri="{FF2B5EF4-FFF2-40B4-BE49-F238E27FC236}">
                <a16:creationId xmlns:a16="http://schemas.microsoft.com/office/drawing/2014/main" id="{D1B444F8-A406-9CAC-9FF8-5509A749203B}"/>
              </a:ext>
            </a:extLst>
          </p:cNvPr>
          <p:cNvCxnSpPr>
            <a:cxnSpLocks/>
            <a:stCxn id="28" idx="1"/>
          </p:cNvCxnSpPr>
          <p:nvPr/>
        </p:nvCxnSpPr>
        <p:spPr>
          <a:xfrm rot="10800000" flipV="1">
            <a:off x="4776151" y="1222092"/>
            <a:ext cx="3193462" cy="172537"/>
          </a:xfrm>
          <a:prstGeom prst="bentConnector3">
            <a:avLst>
              <a:gd name="adj1" fmla="val 99592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2" name="Google Shape;52;p35">
            <a:extLst>
              <a:ext uri="{FF2B5EF4-FFF2-40B4-BE49-F238E27FC236}">
                <a16:creationId xmlns:a16="http://schemas.microsoft.com/office/drawing/2014/main" id="{E36FBC2F-7A7B-1CA7-AC68-120636113DB0}"/>
              </a:ext>
            </a:extLst>
          </p:cNvPr>
          <p:cNvSpPr/>
          <p:nvPr/>
        </p:nvSpPr>
        <p:spPr>
          <a:xfrm>
            <a:off x="9387839" y="3350191"/>
            <a:ext cx="2596549" cy="96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Verifica ammissibilità dei progetti;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Predisposizione candidature;</a:t>
            </a: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dirty="0">
                <a:solidFill>
                  <a:schemeClr val="dk1"/>
                </a:solidFill>
                <a:latin typeface="Hind"/>
                <a:cs typeface="Hind"/>
                <a:sym typeface="Hind"/>
              </a:rPr>
              <a:t>Interviste approfondite con i Comuni e raccolta documentazione di progetto;</a:t>
            </a:r>
          </a:p>
          <a:p>
            <a:pPr marL="285750" marR="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93C1"/>
              </a:buClr>
              <a:buSzPts val="1200"/>
              <a:buFont typeface="Arial"/>
              <a:buChar char="•"/>
            </a:pP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Arial"/>
                <a:cs typeface="Hind"/>
                <a:sym typeface="Hind"/>
              </a:rPr>
              <a:t>Stesura del dossier riepilogativo.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75;p35">
            <a:extLst>
              <a:ext uri="{FF2B5EF4-FFF2-40B4-BE49-F238E27FC236}">
                <a16:creationId xmlns:a16="http://schemas.microsoft.com/office/drawing/2014/main" id="{02A80B18-7F6A-EA2E-7C9F-6EA08D0FBF12}"/>
              </a:ext>
            </a:extLst>
          </p:cNvPr>
          <p:cNvSpPr/>
          <p:nvPr/>
        </p:nvSpPr>
        <p:spPr>
          <a:xfrm>
            <a:off x="9393799" y="4287788"/>
            <a:ext cx="2395199" cy="6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1° Round</a:t>
            </a:r>
            <a:endParaRPr sz="1050" b="1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07/10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Candidatura San Stino Bando Sport e Periferie 2022</a:t>
            </a:r>
            <a:endParaRPr sz="1100" dirty="0"/>
          </a:p>
        </p:txBody>
      </p:sp>
      <p:sp>
        <p:nvSpPr>
          <p:cNvPr id="34" name="Google Shape;75;p35">
            <a:extLst>
              <a:ext uri="{FF2B5EF4-FFF2-40B4-BE49-F238E27FC236}">
                <a16:creationId xmlns:a16="http://schemas.microsoft.com/office/drawing/2014/main" id="{0A8F58C9-4C26-6B7E-FF41-C8ED9CF752E3}"/>
              </a:ext>
            </a:extLst>
          </p:cNvPr>
          <p:cNvSpPr/>
          <p:nvPr/>
        </p:nvSpPr>
        <p:spPr>
          <a:xfrm>
            <a:off x="9387839" y="4857705"/>
            <a:ext cx="2395199" cy="6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2</a:t>
            </a: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° Round</a:t>
            </a:r>
            <a:endParaRPr sz="1050" b="1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17-18/10 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Candidatura Eraclea Bando  PNRR Digitale 1.4.5</a:t>
            </a:r>
            <a:endParaRPr sz="1100" dirty="0"/>
          </a:p>
        </p:txBody>
      </p:sp>
      <p:sp>
        <p:nvSpPr>
          <p:cNvPr id="35" name="Google Shape;75;p35">
            <a:extLst>
              <a:ext uri="{FF2B5EF4-FFF2-40B4-BE49-F238E27FC236}">
                <a16:creationId xmlns:a16="http://schemas.microsoft.com/office/drawing/2014/main" id="{159C2F2C-F0D0-803B-49AF-4C9EA52403D0}"/>
              </a:ext>
            </a:extLst>
          </p:cNvPr>
          <p:cNvSpPr/>
          <p:nvPr/>
        </p:nvSpPr>
        <p:spPr>
          <a:xfrm>
            <a:off x="9387838" y="5398745"/>
            <a:ext cx="2596549" cy="149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3° Round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15/11  - </a:t>
            </a:r>
            <a:r>
              <a:rPr lang="it-IT" sz="105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Avvio candidatura Pramaggiore Bando PNRR Digitale 1.3.1, Pramaggiore CSE 2022, Eraclea Bando PNRR  1.4.1</a:t>
            </a:r>
            <a:endParaRPr sz="1050" i="0" u="none" strike="noStrike" cap="none" dirty="0">
              <a:solidFill>
                <a:schemeClr val="dk1"/>
              </a:solidFill>
              <a:latin typeface="Hind"/>
              <a:ea typeface="Hind"/>
              <a:cs typeface="Hind"/>
              <a:sym typeface="Hind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30/11</a:t>
            </a:r>
            <a:r>
              <a:rPr lang="it-IT" sz="105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– Candidatura Noventa di Piave Bando «Protezione Civile» 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050" b="1" dirty="0">
                <a:solidFill>
                  <a:schemeClr val="dk1"/>
                </a:solidFill>
                <a:latin typeface="Hind"/>
                <a:cs typeface="Hind"/>
                <a:sym typeface="Hind"/>
              </a:rPr>
              <a:t>Dal 24/11</a:t>
            </a:r>
            <a:r>
              <a:rPr lang="it-IT" sz="1050" dirty="0">
                <a:solidFill>
                  <a:schemeClr val="dk1"/>
                </a:solidFill>
                <a:latin typeface="Hind"/>
                <a:cs typeface="Hind"/>
                <a:sym typeface="Hind"/>
              </a:rPr>
              <a:t> – Incontri individuali con i Comuni e raccolta documentazione di progetto</a:t>
            </a:r>
            <a:endParaRPr sz="1100" b="1" dirty="0"/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D209719C-209B-386B-FE1E-DFED80FE4B48}"/>
              </a:ext>
            </a:extLst>
          </p:cNvPr>
          <p:cNvCxnSpPr>
            <a:cxnSpLocks/>
          </p:cNvCxnSpPr>
          <p:nvPr/>
        </p:nvCxnSpPr>
        <p:spPr>
          <a:xfrm flipH="1">
            <a:off x="1408390" y="2971711"/>
            <a:ext cx="1500" cy="252000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719791C2-04C7-08F9-24E2-F9511FAC02C1}"/>
              </a:ext>
            </a:extLst>
          </p:cNvPr>
          <p:cNvCxnSpPr>
            <a:cxnSpLocks/>
          </p:cNvCxnSpPr>
          <p:nvPr/>
        </p:nvCxnSpPr>
        <p:spPr>
          <a:xfrm flipV="1">
            <a:off x="8999632" y="1739721"/>
            <a:ext cx="0" cy="354189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22012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6">
            <a:extLst>
              <a:ext uri="{FF2B5EF4-FFF2-40B4-BE49-F238E27FC236}">
                <a16:creationId xmlns:a16="http://schemas.microsoft.com/office/drawing/2014/main" id="{07DF9146-5B5A-FED4-1C45-CDDBDD718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1. Ricerca bandi e raccolta progetti</a:t>
            </a:r>
          </a:p>
        </p:txBody>
      </p:sp>
      <p:sp>
        <p:nvSpPr>
          <p:cNvPr id="2" name="Google Shape;113;p39">
            <a:extLst>
              <a:ext uri="{FF2B5EF4-FFF2-40B4-BE49-F238E27FC236}">
                <a16:creationId xmlns:a16="http://schemas.microsoft.com/office/drawing/2014/main" id="{201BE25F-8ABA-9E69-B284-608912D55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846323" y="1048939"/>
            <a:ext cx="5849469" cy="119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69498"/>
              <a:buNone/>
            </a:pPr>
            <a:r>
              <a:rPr lang="it-IT" sz="1200" dirty="0"/>
              <a:t>L’RTI ha svolto </a:t>
            </a:r>
            <a:r>
              <a:rPr lang="it-IT" sz="1200" b="1" dirty="0"/>
              <a:t>3 round di approfondito </a:t>
            </a:r>
            <a:r>
              <a:rPr lang="it-IT" sz="1200" b="1" i="1" dirty="0"/>
              <a:t>scouting</a:t>
            </a:r>
            <a:r>
              <a:rPr lang="it-IT" sz="1200" b="1" dirty="0"/>
              <a:t> e analisi bandi </a:t>
            </a:r>
            <a:r>
              <a:rPr lang="it-IT" sz="1200" dirty="0"/>
              <a:t>(regionali, nazionali ed internazionali) di potenziale interesse per i Comuni, i quali sono stati prontamente informati delle opportunità e chiamati a manifestare eventuale interesse a partecipare. </a:t>
            </a:r>
            <a:r>
              <a:rPr lang="it-IT" sz="1200" u="sng" dirty="0"/>
              <a:t>L’analisi è stata svolta sia su bandi pubblicati con scadenza entro il 2022 che su quelli previsti per il 2023</a:t>
            </a:r>
            <a:r>
              <a:rPr lang="it-IT" sz="1200" dirty="0"/>
              <a:t>. Di seguito, una panoramica dei bandi individuati: </a:t>
            </a:r>
            <a:endParaRPr sz="12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97D36A41-EC6F-EDE3-50E4-28E73657F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39535"/>
              </p:ext>
            </p:extLst>
          </p:nvPr>
        </p:nvGraphicFramePr>
        <p:xfrm>
          <a:off x="688491" y="1055744"/>
          <a:ext cx="4892039" cy="1510665"/>
        </p:xfrm>
        <a:graphic>
          <a:graphicData uri="http://schemas.openxmlformats.org/drawingml/2006/table">
            <a:tbl>
              <a:tblPr/>
              <a:tblGrid>
                <a:gridCol w="4113221">
                  <a:extLst>
                    <a:ext uri="{9D8B030D-6E8A-4147-A177-3AD203B41FA5}">
                      <a16:colId xmlns:a16="http://schemas.microsoft.com/office/drawing/2014/main" val="2607215425"/>
                    </a:ext>
                  </a:extLst>
                </a:gridCol>
                <a:gridCol w="778818">
                  <a:extLst>
                    <a:ext uri="{9D8B030D-6E8A-4147-A177-3AD203B41FA5}">
                      <a16:colId xmlns:a16="http://schemas.microsoft.com/office/drawing/2014/main" val="1519305135"/>
                    </a:ext>
                  </a:extLst>
                </a:gridCol>
              </a:tblGrid>
              <a:tr h="31242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BANDI REGIONALI</a:t>
                      </a:r>
                      <a:endParaRPr lang="it-IT" b="1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  <a:endParaRPr lang="it-IT" b="1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28614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MAB per l’assegnazione a musei, archivi e biblioteche di contributi mirati al raggiungimento di livelli minimi di qualità e valorizzazione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15/09/2022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2255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interventi di riuso temporaneo del patrimonio immobiliare esistente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04/11/2022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5173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iniziative e progetti afferenti al fondo inclusione persone con disabilità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14/11/2022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52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la realizzazione e l’acquisto di strutture, per la ristrutturazione e l’allestimento di sedi dedicate ad attività di Protezione Civile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30/11/2022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96087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6385D00-67D0-15DF-E68F-DF2BA95D5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502" y="3787247"/>
            <a:ext cx="119948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63BCBDC-38E8-862F-5AC7-01E926510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321639"/>
              </p:ext>
            </p:extLst>
          </p:nvPr>
        </p:nvGraphicFramePr>
        <p:xfrm>
          <a:off x="687815" y="2677616"/>
          <a:ext cx="4892040" cy="1828800"/>
        </p:xfrm>
        <a:graphic>
          <a:graphicData uri="http://schemas.openxmlformats.org/drawingml/2006/table">
            <a:tbl>
              <a:tblPr/>
              <a:tblGrid>
                <a:gridCol w="4126825">
                  <a:extLst>
                    <a:ext uri="{9D8B030D-6E8A-4147-A177-3AD203B41FA5}">
                      <a16:colId xmlns:a16="http://schemas.microsoft.com/office/drawing/2014/main" val="1839141014"/>
                    </a:ext>
                  </a:extLst>
                </a:gridCol>
                <a:gridCol w="765215">
                  <a:extLst>
                    <a:ext uri="{9D8B030D-6E8A-4147-A177-3AD203B41FA5}">
                      <a16:colId xmlns:a16="http://schemas.microsoft.com/office/drawing/2014/main" val="28753952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BANDI PNRR</a:t>
                      </a:r>
                      <a:endParaRPr lang="it-IT" b="1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  <a:endParaRPr lang="it-IT" b="1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529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– Misura 1.4.1: Esperienza del Cittadino nei servizi pubblici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04/11/2022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01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– Misura 1.4.3 – App IO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20/01/2023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999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– Misura 1.4.3 – Pago PA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20/01/2023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– Misura 1.4.4 – SPID / CIE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20/01/2023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948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– Misura 1.4.5 – Piattaforma Notifiche Digitali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11/11/2022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995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- Misura 1.3.1 - Piattaforma Digitale Nazionale Dati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17/02/2023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953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PNRR - Misura 1.2 “Abilitazione al Cloud per le PA Locali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13/01/2023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705436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3386538B-330D-D1C5-2071-F3945E215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556236"/>
              </p:ext>
            </p:extLst>
          </p:nvPr>
        </p:nvGraphicFramePr>
        <p:xfrm>
          <a:off x="680195" y="4599912"/>
          <a:ext cx="4899660" cy="2194560"/>
        </p:xfrm>
        <a:graphic>
          <a:graphicData uri="http://schemas.openxmlformats.org/drawingml/2006/table">
            <a:tbl>
              <a:tblPr/>
              <a:tblGrid>
                <a:gridCol w="4125268">
                  <a:extLst>
                    <a:ext uri="{9D8B030D-6E8A-4147-A177-3AD203B41FA5}">
                      <a16:colId xmlns:a16="http://schemas.microsoft.com/office/drawing/2014/main" val="1153891791"/>
                    </a:ext>
                  </a:extLst>
                </a:gridCol>
                <a:gridCol w="774392">
                  <a:extLst>
                    <a:ext uri="{9D8B030D-6E8A-4147-A177-3AD203B41FA5}">
                      <a16:colId xmlns:a16="http://schemas.microsoft.com/office/drawing/2014/main" val="2023047164"/>
                    </a:ext>
                  </a:extLst>
                </a:gridCol>
              </a:tblGrid>
              <a:tr h="211496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ALTRI BANDI NAZIONALI</a:t>
                      </a:r>
                      <a:endParaRPr lang="it-IT" b="1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431093"/>
                  </a:ext>
                </a:extLst>
              </a:tr>
              <a:tr h="12319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Fondo Progettazione Enti Locali – Programmazione triennale 2021 - 2023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15/09/2022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9400"/>
                  </a:ext>
                </a:extLst>
              </a:tr>
              <a:tr h="11811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Spazi Civici di Comunità (</a:t>
                      </a:r>
                      <a:r>
                        <a:rPr lang="it-I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Play </a:t>
                      </a:r>
                      <a:r>
                        <a:rPr lang="it-IT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Districts</a:t>
                      </a: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30/09/2022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833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a sportello “Sport e Periferie” – 2022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14/10/2022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213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eventi sportivi di rilevanza nazionale ed internazionale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31/12/2022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41192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“Tutti inclusi” per favorire l’inclusione sociale dei minori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30/09/2022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193678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spazi destinati alla sosta gratuita dei veicoli delle donne in stato di gravidanza o di genitori con bambini di età non superiore a due anni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sportello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567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Giovani in Biblioteca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31/10/2022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2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Avviso C.S.E. 2022 - Comuni per la Sostenibilità e l’Efficienza Energetica 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sportello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399856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CE3D5D88-EE8D-8E30-A177-0D4AE2040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370048"/>
              </p:ext>
            </p:extLst>
          </p:nvPr>
        </p:nvGraphicFramePr>
        <p:xfrm>
          <a:off x="5845648" y="2080698"/>
          <a:ext cx="4892040" cy="3567390"/>
        </p:xfrm>
        <a:graphic>
          <a:graphicData uri="http://schemas.openxmlformats.org/drawingml/2006/table">
            <a:tbl>
              <a:tblPr/>
              <a:tblGrid>
                <a:gridCol w="3928860">
                  <a:extLst>
                    <a:ext uri="{9D8B030D-6E8A-4147-A177-3AD203B41FA5}">
                      <a16:colId xmlns:a16="http://schemas.microsoft.com/office/drawing/2014/main" val="3274338571"/>
                    </a:ext>
                  </a:extLst>
                </a:gridCol>
                <a:gridCol w="963180">
                  <a:extLst>
                    <a:ext uri="{9D8B030D-6E8A-4147-A177-3AD203B41FA5}">
                      <a16:colId xmlns:a16="http://schemas.microsoft.com/office/drawing/2014/main" val="22543519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BANDI EUROPEI</a:t>
                      </a:r>
                      <a:endParaRPr lang="it-IT" sz="900" b="1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  <a:endParaRPr lang="it-IT" sz="900" b="1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603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European</a:t>
                      </a: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City Facility - EUCF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30/09/2022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091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Scambi virtuali nei settori dell’istruzione superiore e della gioventù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20/09/2022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311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Partenariati su scala ridotta nei settori della scuola, della formazione e della gioventù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72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Mobilità nel settore della gioventù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300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Rete nel campo dell’istruzione dei bambini e dei giovani provenienti da un contesto migratorio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71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Rete su insegnanti e dirigenti scolastici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126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Erasmus+: Accreditamento a Erasmus+ nei settori dell’istruzione e della formazione professionale, dell’istruzione scolastica e dell’educazione per adulti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823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LIFE Program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16/11/2022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037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Iniziativa Urbana Europea – Azioni Innovative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19/01/2023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078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Public Sector Loan Facility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570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DEAR 2022: sensibilizzazione ed educazione allo sviluppo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04/11/2022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441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Horizon Europe – MSCA: Scambi di Personale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08/03/2023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8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Interreg EURO – MED: bando per progetti tematici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27/10/2022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566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Interreg Italia – Slovenia: call di capitalizzazione</a:t>
                      </a: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20/12/2022</a:t>
                      </a:r>
                      <a:endParaRPr lang="it-IT" sz="900" dirty="0">
                        <a:effectLst/>
                      </a:endParaRPr>
                    </a:p>
                  </a:txBody>
                  <a:tcPr marL="73234" marR="73234" marT="36617" marB="366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85280"/>
                  </a:ext>
                </a:extLst>
              </a:tr>
            </a:tbl>
          </a:graphicData>
        </a:graphic>
      </p:graphicFrame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DFB2CE5-E9F1-FF23-F375-55D3F6A4E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007206"/>
              </p:ext>
            </p:extLst>
          </p:nvPr>
        </p:nvGraphicFramePr>
        <p:xfrm>
          <a:off x="7176267" y="4407997"/>
          <a:ext cx="4892040" cy="2423160"/>
        </p:xfrm>
        <a:graphic>
          <a:graphicData uri="http://schemas.openxmlformats.org/drawingml/2006/table">
            <a:tbl>
              <a:tblPr/>
              <a:tblGrid>
                <a:gridCol w="4004978">
                  <a:extLst>
                    <a:ext uri="{9D8B030D-6E8A-4147-A177-3AD203B41FA5}">
                      <a16:colId xmlns:a16="http://schemas.microsoft.com/office/drawing/2014/main" val="1920655008"/>
                    </a:ext>
                  </a:extLst>
                </a:gridCol>
                <a:gridCol w="887062">
                  <a:extLst>
                    <a:ext uri="{9D8B030D-6E8A-4147-A177-3AD203B41FA5}">
                      <a16:colId xmlns:a16="http://schemas.microsoft.com/office/drawing/2014/main" val="3021034704"/>
                    </a:ext>
                  </a:extLst>
                </a:gridCol>
              </a:tblGrid>
              <a:tr h="196573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POSSIBILI BANDI REGIONALI 2023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Programma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801966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la concessione di contributi a sostegno di interventi di bonifica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145/2018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67205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interventi di diffusione del commercio equo e solidale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06/2010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43309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interventi di demolizione e ripristino del suolo naturale o seminaturale, con valore &lt; €100.000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14/2017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625190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«Edilizia Scolastica»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59/1999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925465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contributi a favore delle forme associate di Pro Loco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34/2014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53720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il sostegno all’attività dei Maestri Artigiani Veneti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08/2018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356041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il finanziamento di iniziative e progetti per l’invecchiamento attivo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23/2017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149485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il finanziamento di progetti di cooperazione allo sviluppo sostenibile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21/2019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152887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Bando per iniziative di promozione della cultura dei diritti umani</a:t>
                      </a:r>
                      <a:endParaRPr lang="it-IT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LR 21/2018</a:t>
                      </a:r>
                      <a:endParaRPr lang="it-IT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341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58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97;p3">
            <a:extLst>
              <a:ext uri="{FF2B5EF4-FFF2-40B4-BE49-F238E27FC236}">
                <a16:creationId xmlns:a16="http://schemas.microsoft.com/office/drawing/2014/main" id="{C49F9C0C-DFE2-F472-E4FE-A4C037D8A4DE}"/>
              </a:ext>
            </a:extLst>
          </p:cNvPr>
          <p:cNvCxnSpPr>
            <a:cxnSpLocks/>
          </p:cNvCxnSpPr>
          <p:nvPr/>
        </p:nvCxnSpPr>
        <p:spPr>
          <a:xfrm>
            <a:off x="0" y="2784923"/>
            <a:ext cx="6281530" cy="0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5" name="Google Shape;99;p3">
            <a:extLst>
              <a:ext uri="{FF2B5EF4-FFF2-40B4-BE49-F238E27FC236}">
                <a16:creationId xmlns:a16="http://schemas.microsoft.com/office/drawing/2014/main" id="{A981CBE1-2CB2-669B-638B-C3934C3F8355}"/>
              </a:ext>
            </a:extLst>
          </p:cNvPr>
          <p:cNvSpPr/>
          <p:nvPr/>
        </p:nvSpPr>
        <p:spPr>
          <a:xfrm>
            <a:off x="1237992" y="2066385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101;p3">
            <a:extLst>
              <a:ext uri="{FF2B5EF4-FFF2-40B4-BE49-F238E27FC236}">
                <a16:creationId xmlns:a16="http://schemas.microsoft.com/office/drawing/2014/main" id="{0E8CE3E0-5CD2-587B-0AA9-8E637470FE71}"/>
              </a:ext>
            </a:extLst>
          </p:cNvPr>
          <p:cNvSpPr/>
          <p:nvPr/>
        </p:nvSpPr>
        <p:spPr>
          <a:xfrm>
            <a:off x="6281530" y="1180270"/>
            <a:ext cx="4840559" cy="5606302"/>
          </a:xfrm>
          <a:prstGeom prst="rect">
            <a:avLst/>
          </a:prstGeom>
          <a:solidFill>
            <a:srgbClr val="2593C1">
              <a:alpha val="25098"/>
            </a:srgbClr>
          </a:solidFill>
          <a:ln w="38100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0" name="Google Shape;102;p3">
            <a:extLst>
              <a:ext uri="{FF2B5EF4-FFF2-40B4-BE49-F238E27FC236}">
                <a16:creationId xmlns:a16="http://schemas.microsoft.com/office/drawing/2014/main" id="{C20490A8-942D-C880-DBBE-112C4898CA9A}"/>
              </a:ext>
            </a:extLst>
          </p:cNvPr>
          <p:cNvSpPr/>
          <p:nvPr/>
        </p:nvSpPr>
        <p:spPr>
          <a:xfrm>
            <a:off x="4889985" y="2098785"/>
            <a:ext cx="606402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spAutoFit/>
          </a:bodyPr>
          <a:lstStyle/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223A5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223A50"/>
              </a:solidFill>
              <a:highlight>
                <a:srgbClr val="00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1" name="Google Shape;103;p3" descr="Utenti con riempimento a tinta unita">
            <a:extLst>
              <a:ext uri="{FF2B5EF4-FFF2-40B4-BE49-F238E27FC236}">
                <a16:creationId xmlns:a16="http://schemas.microsoft.com/office/drawing/2014/main" id="{7E072327-0C49-E9BA-D95D-890244ED2B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9428" y="2246204"/>
            <a:ext cx="914400" cy="91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" name="Tabella 2">
            <a:extLst>
              <a:ext uri="{FF2B5EF4-FFF2-40B4-BE49-F238E27FC236}">
                <a16:creationId xmlns:a16="http://schemas.microsoft.com/office/drawing/2014/main" id="{53E64130-FFBD-D24E-CC21-9E4D274D6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404241"/>
              </p:ext>
            </p:extLst>
          </p:nvPr>
        </p:nvGraphicFramePr>
        <p:xfrm>
          <a:off x="6490360" y="1254452"/>
          <a:ext cx="4463648" cy="5532120"/>
        </p:xfrm>
        <a:graphic>
          <a:graphicData uri="http://schemas.openxmlformats.org/drawingml/2006/table">
            <a:tbl>
              <a:tblPr firstRow="1" bandRow="1"/>
              <a:tblGrid>
                <a:gridCol w="2191284">
                  <a:extLst>
                    <a:ext uri="{9D8B030D-6E8A-4147-A177-3AD203B41FA5}">
                      <a16:colId xmlns:a16="http://schemas.microsoft.com/office/drawing/2014/main" val="24240787"/>
                    </a:ext>
                  </a:extLst>
                </a:gridCol>
                <a:gridCol w="1252330">
                  <a:extLst>
                    <a:ext uri="{9D8B030D-6E8A-4147-A177-3AD203B41FA5}">
                      <a16:colId xmlns:a16="http://schemas.microsoft.com/office/drawing/2014/main" val="1735095850"/>
                    </a:ext>
                  </a:extLst>
                </a:gridCol>
                <a:gridCol w="1020034">
                  <a:extLst>
                    <a:ext uri="{9D8B030D-6E8A-4147-A177-3AD203B41FA5}">
                      <a16:colId xmlns:a16="http://schemas.microsoft.com/office/drawing/2014/main" val="2256521534"/>
                    </a:ext>
                  </a:extLst>
                </a:gridCol>
              </a:tblGrid>
              <a:tr h="229793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Comune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# Progetti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# Bandi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6247420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Annone Veneto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466553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Caorle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323774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Cavallino Treporti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64100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Ceggia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7976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Cinto Caomaggiore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21319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Concordia Sagittaria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806359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Eraclea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604105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Fossalta di Piave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18661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Fossalta di Portogruaro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843471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Gruaro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68143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Jesolo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198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Meolo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81244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Musile di Piave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69020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Noventa di Piave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681527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Portogruaro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549376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Pramaggiore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50978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San Michele al Tagliamento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32483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San Stino di Livenza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558920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Teglio Veneto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096336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dirty="0"/>
                        <a:t>Torre di Mosto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9368"/>
                  </a:ext>
                </a:extLst>
              </a:tr>
              <a:tr h="229793">
                <a:tc>
                  <a:txBody>
                    <a:bodyPr/>
                    <a:lstStyle/>
                    <a:p>
                      <a:r>
                        <a:rPr lang="it-IT" sz="1050" b="1" dirty="0"/>
                        <a:t>Totale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b="1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b="1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67322"/>
                  </a:ext>
                </a:extLst>
              </a:tr>
            </a:tbl>
          </a:graphicData>
        </a:graphic>
      </p:graphicFrame>
      <p:sp>
        <p:nvSpPr>
          <p:cNvPr id="37" name="Google Shape;98;p3">
            <a:extLst>
              <a:ext uri="{FF2B5EF4-FFF2-40B4-BE49-F238E27FC236}">
                <a16:creationId xmlns:a16="http://schemas.microsoft.com/office/drawing/2014/main" id="{8A5D7A56-6C38-E5F2-2D63-36260E40D517}"/>
              </a:ext>
            </a:extLst>
          </p:cNvPr>
          <p:cNvSpPr/>
          <p:nvPr/>
        </p:nvSpPr>
        <p:spPr>
          <a:xfrm>
            <a:off x="1524007" y="4780619"/>
            <a:ext cx="3993184" cy="5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i="0" u="none" strike="noStrike" cap="none" dirty="0">
                <a:solidFill>
                  <a:srgbClr val="FF0000"/>
                </a:solidFill>
                <a:latin typeface="Hind"/>
                <a:ea typeface="Hind"/>
                <a:cs typeface="Hind"/>
                <a:sym typeface="Hind"/>
              </a:rPr>
              <a:t>COMUNI NON HANNO INVIATO IL QUESTIONARIO:</a:t>
            </a:r>
          </a:p>
          <a:p>
            <a:pPr>
              <a:lnSpc>
                <a:spcPct val="120000"/>
              </a:lnSpc>
            </a:pPr>
            <a:r>
              <a:rPr lang="it-IT" sz="1400" b="0" i="0" u="none" strike="noStrike" cap="none" dirty="0">
                <a:solidFill>
                  <a:srgbClr val="FF0000"/>
                </a:solidFill>
                <a:latin typeface="Hind"/>
                <a:ea typeface="Hind"/>
                <a:cs typeface="Hind"/>
                <a:sym typeface="Hind"/>
              </a:rPr>
              <a:t>Quarto d’Altino e San Donà di Piave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8" name="Google Shape;98;p3">
            <a:extLst>
              <a:ext uri="{FF2B5EF4-FFF2-40B4-BE49-F238E27FC236}">
                <a16:creationId xmlns:a16="http://schemas.microsoft.com/office/drawing/2014/main" id="{E8DEDA8D-6241-B926-EABD-F7187E77D4BF}"/>
              </a:ext>
            </a:extLst>
          </p:cNvPr>
          <p:cNvSpPr/>
          <p:nvPr/>
        </p:nvSpPr>
        <p:spPr>
          <a:xfrm>
            <a:off x="882398" y="4391786"/>
            <a:ext cx="365755" cy="140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 dirty="0">
                <a:solidFill>
                  <a:srgbClr val="FF0000"/>
                </a:solidFill>
                <a:latin typeface="Hind"/>
                <a:ea typeface="Hind"/>
                <a:cs typeface="Hind"/>
                <a:sym typeface="Hind"/>
              </a:rPr>
              <a:t>2</a:t>
            </a:r>
            <a:endParaRPr sz="7200" b="1" i="0" u="none" strike="noStrike" cap="none" dirty="0">
              <a:solidFill>
                <a:srgbClr val="FF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39" name="Google Shape;98;p3">
            <a:extLst>
              <a:ext uri="{FF2B5EF4-FFF2-40B4-BE49-F238E27FC236}">
                <a16:creationId xmlns:a16="http://schemas.microsoft.com/office/drawing/2014/main" id="{EF37C6EB-5303-DADD-CB84-9183D52E9EAA}"/>
              </a:ext>
            </a:extLst>
          </p:cNvPr>
          <p:cNvSpPr/>
          <p:nvPr/>
        </p:nvSpPr>
        <p:spPr>
          <a:xfrm>
            <a:off x="1524007" y="3812839"/>
            <a:ext cx="3989755" cy="5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i="0" u="none" strike="noStrike" cap="none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COMUNI HANNO INVIATO IL QUESTIONARIO:</a:t>
            </a:r>
          </a:p>
          <a:p>
            <a:pPr>
              <a:lnSpc>
                <a:spcPct val="120000"/>
              </a:lnSpc>
            </a:pPr>
            <a:r>
              <a:rPr lang="it-IT" b="1" dirty="0">
                <a:solidFill>
                  <a:srgbClr val="0070C0"/>
                </a:solidFill>
                <a:latin typeface="Hind"/>
                <a:cs typeface="Hind"/>
                <a:sym typeface="Quattrocento Sans"/>
              </a:rPr>
              <a:t>62 PROGETTI SEGNALATI</a:t>
            </a:r>
          </a:p>
        </p:txBody>
      </p:sp>
      <p:sp>
        <p:nvSpPr>
          <p:cNvPr id="40" name="Google Shape;98;p3">
            <a:extLst>
              <a:ext uri="{FF2B5EF4-FFF2-40B4-BE49-F238E27FC236}">
                <a16:creationId xmlns:a16="http://schemas.microsoft.com/office/drawing/2014/main" id="{05E3D985-3101-1012-118D-D906E533CB67}"/>
              </a:ext>
            </a:extLst>
          </p:cNvPr>
          <p:cNvSpPr/>
          <p:nvPr/>
        </p:nvSpPr>
        <p:spPr>
          <a:xfrm>
            <a:off x="472064" y="3377767"/>
            <a:ext cx="1079188" cy="140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 i="0" u="none" strike="noStrike" cap="none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20</a:t>
            </a:r>
            <a:endParaRPr sz="7200" b="1" i="0" u="none" strike="noStrike" cap="none" dirty="0">
              <a:solidFill>
                <a:srgbClr val="0070C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1" name="Google Shape;101;p3">
            <a:extLst>
              <a:ext uri="{FF2B5EF4-FFF2-40B4-BE49-F238E27FC236}">
                <a16:creationId xmlns:a16="http://schemas.microsoft.com/office/drawing/2014/main" id="{B8CB65A1-B4B2-0D80-B1ED-02223190A979}"/>
              </a:ext>
            </a:extLst>
          </p:cNvPr>
          <p:cNvSpPr/>
          <p:nvPr/>
        </p:nvSpPr>
        <p:spPr>
          <a:xfrm>
            <a:off x="1524007" y="5835518"/>
            <a:ext cx="3989755" cy="532375"/>
          </a:xfrm>
          <a:prstGeom prst="rect">
            <a:avLst/>
          </a:prstGeom>
          <a:noFill/>
          <a:ln w="38100" cap="flat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Macro – ambiti di maggior interesse: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viabilità e mobilità</a:t>
            </a:r>
            <a:r>
              <a:rPr lang="it-IT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, </a:t>
            </a:r>
            <a:r>
              <a:rPr lang="it-IT" b="1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scuola</a:t>
            </a:r>
            <a:r>
              <a:rPr lang="it-IT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, </a:t>
            </a:r>
            <a:r>
              <a:rPr lang="it-IT" b="1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sport</a:t>
            </a:r>
            <a:r>
              <a:rPr lang="it-IT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, </a:t>
            </a:r>
            <a:r>
              <a:rPr lang="it-IT" b="1" dirty="0">
                <a:solidFill>
                  <a:schemeClr val="accent2"/>
                </a:solidFill>
                <a:latin typeface="Hind"/>
                <a:cs typeface="Hind"/>
                <a:sym typeface="Quattrocento Sans"/>
              </a:rPr>
              <a:t>sociale</a:t>
            </a:r>
            <a:endParaRPr dirty="0">
              <a:solidFill>
                <a:schemeClr val="accent2"/>
              </a:solidFill>
              <a:latin typeface="Hind"/>
              <a:cs typeface="Hind"/>
              <a:sym typeface="Quattrocento Sans"/>
            </a:endParaRPr>
          </a:p>
        </p:txBody>
      </p:sp>
      <p:sp>
        <p:nvSpPr>
          <p:cNvPr id="43" name="Google Shape;98;p3">
            <a:extLst>
              <a:ext uri="{FF2B5EF4-FFF2-40B4-BE49-F238E27FC236}">
                <a16:creationId xmlns:a16="http://schemas.microsoft.com/office/drawing/2014/main" id="{7379A453-A927-244F-8672-015A57D5EE66}"/>
              </a:ext>
            </a:extLst>
          </p:cNvPr>
          <p:cNvSpPr/>
          <p:nvPr/>
        </p:nvSpPr>
        <p:spPr>
          <a:xfrm>
            <a:off x="884778" y="5355275"/>
            <a:ext cx="365755" cy="140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 i="0" u="none" strike="noStrike" cap="none" dirty="0">
                <a:solidFill>
                  <a:srgbClr val="2FBDAC"/>
                </a:solidFill>
                <a:latin typeface="Hind"/>
                <a:ea typeface="Hind"/>
                <a:cs typeface="Hind"/>
                <a:sym typeface="Hind"/>
              </a:rPr>
              <a:t>4</a:t>
            </a:r>
            <a:endParaRPr sz="7200" b="1" i="0" u="none" strike="noStrike" cap="none" dirty="0">
              <a:solidFill>
                <a:srgbClr val="2FBDAC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1. Ricerca bandi e raccolta progetti</a:t>
            </a:r>
          </a:p>
        </p:txBody>
      </p:sp>
      <p:sp>
        <p:nvSpPr>
          <p:cNvPr id="48" name="Google Shape;113;p39">
            <a:extLst>
              <a:ext uri="{FF2B5EF4-FFF2-40B4-BE49-F238E27FC236}">
                <a16:creationId xmlns:a16="http://schemas.microsoft.com/office/drawing/2014/main" id="{11167AC5-A0AB-EAF5-7CE5-1EC5869CB8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7646" y="1157876"/>
            <a:ext cx="5849469" cy="119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69498"/>
              <a:buNone/>
            </a:pPr>
            <a:r>
              <a:rPr lang="it-IT" sz="1400" dirty="0"/>
              <a:t>In seguito alla segnalazione di queste opportunità, i Comuni hanno fatto pervenire attraverso la compilazione di un questionario predisposto ad hoc da parte dell’RTI le seguenti progettualità: 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010914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1. Ricerca bandi e raccolta progetti</a:t>
            </a:r>
          </a:p>
        </p:txBody>
      </p:sp>
      <p:sp>
        <p:nvSpPr>
          <p:cNvPr id="5" name="Google Shape;50;p35">
            <a:extLst>
              <a:ext uri="{FF2B5EF4-FFF2-40B4-BE49-F238E27FC236}">
                <a16:creationId xmlns:a16="http://schemas.microsoft.com/office/drawing/2014/main" id="{EC4285DB-4557-8A7B-63CE-6D0F2DEDD015}"/>
              </a:ext>
            </a:extLst>
          </p:cNvPr>
          <p:cNvSpPr/>
          <p:nvPr/>
        </p:nvSpPr>
        <p:spPr>
          <a:xfrm>
            <a:off x="3017201" y="1124058"/>
            <a:ext cx="6105499" cy="404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800" b="1" dirty="0">
                <a:solidFill>
                  <a:srgbClr val="2593C1"/>
                </a:solidFill>
                <a:latin typeface="Hind"/>
                <a:ea typeface="Hind"/>
                <a:cs typeface="Hind"/>
                <a:sym typeface="Hind"/>
              </a:rPr>
              <a:t>FOCUS: LE 62 PROPOSTE PROGETTUALI PERVENUTE</a:t>
            </a:r>
            <a:endParaRPr sz="1800" b="0" i="0" u="none" strike="noStrike" cap="none" dirty="0">
              <a:solidFill>
                <a:srgbClr val="2593C1"/>
              </a:solidFill>
              <a:latin typeface="Hind"/>
              <a:ea typeface="Hind"/>
              <a:cs typeface="Hind"/>
              <a:sym typeface="Hind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B26DD6B0-1999-71BB-03C6-0CD0BEB35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513399"/>
              </p:ext>
            </p:extLst>
          </p:nvPr>
        </p:nvGraphicFramePr>
        <p:xfrm>
          <a:off x="496207" y="1506949"/>
          <a:ext cx="11147488" cy="5197392"/>
        </p:xfrm>
        <a:graphic>
          <a:graphicData uri="http://schemas.openxmlformats.org/drawingml/2006/table">
            <a:tbl>
              <a:tblPr bandRow="1"/>
              <a:tblGrid>
                <a:gridCol w="1534612">
                  <a:extLst>
                    <a:ext uri="{9D8B030D-6E8A-4147-A177-3AD203B41FA5}">
                      <a16:colId xmlns:a16="http://schemas.microsoft.com/office/drawing/2014/main" val="790518085"/>
                    </a:ext>
                  </a:extLst>
                </a:gridCol>
                <a:gridCol w="723014">
                  <a:extLst>
                    <a:ext uri="{9D8B030D-6E8A-4147-A177-3AD203B41FA5}">
                      <a16:colId xmlns:a16="http://schemas.microsoft.com/office/drawing/2014/main" val="1322535901"/>
                    </a:ext>
                  </a:extLst>
                </a:gridCol>
                <a:gridCol w="8889862">
                  <a:extLst>
                    <a:ext uri="{9D8B030D-6E8A-4147-A177-3AD203B41FA5}">
                      <a16:colId xmlns:a16="http://schemas.microsoft.com/office/drawing/2014/main" val="3429682708"/>
                    </a:ext>
                  </a:extLst>
                </a:gridCol>
              </a:tblGrid>
              <a:tr h="1853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COMUNE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PROGETTI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070946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Annone Veneto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Mobilità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844851"/>
                  </a:ext>
                </a:extLst>
              </a:tr>
              <a:tr h="328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Caorle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Scuola materna; palestre scolastiche; edificio 9B Museo del Mare; innesto viario; ex scuola Ca’ Cottoni; digitalizzazione pratica edilizia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468035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Cavallino-Treporti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Area polifunzionale; nuova palestra; palestra scolastica; scuola primaria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328585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Ceggia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Tombamento canale Bragadin 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94676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Cinto Caomaggiore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Sport e Periferie, Percorso ciclabile Limene e Laghi di Cava; Lavori di riqualificazione Energetica del Municipio, 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191665"/>
                  </a:ext>
                </a:extLst>
              </a:tr>
              <a:tr h="328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Concordia Sagittaria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Intersezione a Rotatoria; scuola primaria; centro sportivo; messa in sicurezza idraulica centro urbano; pista atletica leggera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815502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Eraclea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Progetto Litoranea Veneta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640882"/>
                  </a:ext>
                </a:extLst>
              </a:tr>
              <a:tr h="328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Fossalta di Piave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Bacino di laminazione; ciclabile via Bianchini; parco; centro polifunzionale; centro sportivo; ciclabile via Cadorna; scuola dell’infanzia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35530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Fossalta di Portogruaro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Palestra scolastica; bosco; mulino; casa Reis; riqualificazione via Marzotto; ciclabile; scuola elementare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67158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Gruaro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Villa Ronzani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569469"/>
                  </a:ext>
                </a:extLst>
              </a:tr>
              <a:tr h="328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Jesolo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Tribuna stadio; videosorveglianza; adeguamento antincendio municipio; adeguamento sistema fognario; stazione di posta/Abito Io 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414440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Meolo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Adeguamento sismico ed energetico scuole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338711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Musile di Piave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Messa in sicurezza idraulica e sviluppo delle piste ciclopedonali  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470125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Noventa di Piave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Ex depuratore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032076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Portogruaro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Ex perfosfati; canale Ronchi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898200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Pramaggiore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Mostra nazionale dei Vini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130610"/>
                  </a:ext>
                </a:extLst>
              </a:tr>
              <a:tr h="657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 Michele al Tagliamento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Pista ciclabile in località Bibione; Riqualificazione ambientale aree di Villanova; Lavori di rifacimento del tratto di pista ciclabile Lido del Sole; Lavori di riqualificazione urbana di San Michele; Messa in sicurezza della mobilità mediante costruzione di una pista ciclabile in località Malafesta; Riqualificazione urbana in località San Giorgio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544521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San Stino di Livenza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Adeguamento sismico scuola; impianto sportivo; ciclabile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909994"/>
                  </a:ext>
                </a:extLst>
              </a:tr>
              <a:tr h="18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Teglio Veneto 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Ciclabile; parco urbano; bacini di espansione idraulica</a:t>
                      </a:r>
                    </a:p>
                  </a:txBody>
                  <a:tcPr marL="28960" marR="28960" marT="6206" marB="0" anchor="ctr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958367"/>
                  </a:ext>
                </a:extLst>
              </a:tr>
              <a:tr h="2193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Torre di Mosto</a:t>
                      </a: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Attuazione piano delle acque; adeguamento normativo scuola dell’infanzia; riqualificazione scuola secondaria di primo grado</a:t>
                      </a:r>
                    </a:p>
                  </a:txBody>
                  <a:tcPr marL="28960" marR="28960" marT="6206" marB="0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06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926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2. Analisi</a:t>
            </a:r>
          </a:p>
        </p:txBody>
      </p:sp>
      <p:cxnSp>
        <p:nvCxnSpPr>
          <p:cNvPr id="4" name="Google Shape;97;p3">
            <a:extLst>
              <a:ext uri="{FF2B5EF4-FFF2-40B4-BE49-F238E27FC236}">
                <a16:creationId xmlns:a16="http://schemas.microsoft.com/office/drawing/2014/main" id="{D961DAB1-8BF4-75F1-1FD3-C08167165305}"/>
              </a:ext>
            </a:extLst>
          </p:cNvPr>
          <p:cNvCxnSpPr>
            <a:cxnSpLocks/>
          </p:cNvCxnSpPr>
          <p:nvPr/>
        </p:nvCxnSpPr>
        <p:spPr>
          <a:xfrm>
            <a:off x="0" y="3386156"/>
            <a:ext cx="6281530" cy="0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" name="Google Shape;99;p3">
            <a:extLst>
              <a:ext uri="{FF2B5EF4-FFF2-40B4-BE49-F238E27FC236}">
                <a16:creationId xmlns:a16="http://schemas.microsoft.com/office/drawing/2014/main" id="{06336153-FCD6-71AD-201A-50AEF62AAB7E}"/>
              </a:ext>
            </a:extLst>
          </p:cNvPr>
          <p:cNvSpPr/>
          <p:nvPr/>
        </p:nvSpPr>
        <p:spPr>
          <a:xfrm>
            <a:off x="1065321" y="2627577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" name="Google Shape;101;p3">
            <a:extLst>
              <a:ext uri="{FF2B5EF4-FFF2-40B4-BE49-F238E27FC236}">
                <a16:creationId xmlns:a16="http://schemas.microsoft.com/office/drawing/2014/main" id="{118E7EE3-4641-97B5-B56F-D66DF56662A8}"/>
              </a:ext>
            </a:extLst>
          </p:cNvPr>
          <p:cNvSpPr/>
          <p:nvPr/>
        </p:nvSpPr>
        <p:spPr>
          <a:xfrm>
            <a:off x="6281529" y="1478369"/>
            <a:ext cx="5232499" cy="4926102"/>
          </a:xfrm>
          <a:prstGeom prst="rect">
            <a:avLst/>
          </a:prstGeom>
          <a:solidFill>
            <a:srgbClr val="2593C1">
              <a:alpha val="25098"/>
            </a:srgbClr>
          </a:solidFill>
          <a:ln w="38100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" name="Google Shape;102;p3">
            <a:extLst>
              <a:ext uri="{FF2B5EF4-FFF2-40B4-BE49-F238E27FC236}">
                <a16:creationId xmlns:a16="http://schemas.microsoft.com/office/drawing/2014/main" id="{8078FC6A-9CDD-0DF2-5DA9-6CD8ED00197B}"/>
              </a:ext>
            </a:extLst>
          </p:cNvPr>
          <p:cNvSpPr/>
          <p:nvPr/>
        </p:nvSpPr>
        <p:spPr>
          <a:xfrm>
            <a:off x="4889985" y="1855091"/>
            <a:ext cx="606402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spAutoFit/>
          </a:bodyPr>
          <a:lstStyle/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223A5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223A50"/>
              </a:solidFill>
              <a:highlight>
                <a:srgbClr val="00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" name="Google Shape;100;p3">
            <a:extLst>
              <a:ext uri="{FF2B5EF4-FFF2-40B4-BE49-F238E27FC236}">
                <a16:creationId xmlns:a16="http://schemas.microsoft.com/office/drawing/2014/main" id="{A8A03BDF-ACA5-72D1-46F3-A694D7B94264}"/>
              </a:ext>
            </a:extLst>
          </p:cNvPr>
          <p:cNvSpPr/>
          <p:nvPr/>
        </p:nvSpPr>
        <p:spPr>
          <a:xfrm>
            <a:off x="553512" y="1195003"/>
            <a:ext cx="5542488" cy="125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I progetti segnalati dai Comuni sono stati analizzati e per ciascuno di essi è stato cercato un bando coerente, considerando scadenza e la disponibilità di livello progettuale minimo.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Quattrocento Sans"/>
              </a:rPr>
              <a:t> L’RTI Easygov – Martino &amp; Partners in base a questi criteri, ha quindi individuato i progetti candidabili da parte dei Comuni. </a:t>
            </a:r>
            <a:endParaRPr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</p:txBody>
      </p:sp>
      <p:pic>
        <p:nvPicPr>
          <p:cNvPr id="9" name="Google Shape;75;p2" descr="Statistiche con riempimento a tinta unita">
            <a:extLst>
              <a:ext uri="{FF2B5EF4-FFF2-40B4-BE49-F238E27FC236}">
                <a16:creationId xmlns:a16="http://schemas.microsoft.com/office/drawing/2014/main" id="{28E985CE-6635-FFFF-BEE5-156C05282E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6803" y="2899882"/>
            <a:ext cx="914400" cy="91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ella 2">
            <a:extLst>
              <a:ext uri="{FF2B5EF4-FFF2-40B4-BE49-F238E27FC236}">
                <a16:creationId xmlns:a16="http://schemas.microsoft.com/office/drawing/2014/main" id="{EDC01B90-4EEB-1B26-E6FC-20E7D1AED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077648"/>
              </p:ext>
            </p:extLst>
          </p:nvPr>
        </p:nvGraphicFramePr>
        <p:xfrm>
          <a:off x="6442447" y="1560732"/>
          <a:ext cx="4899957" cy="4900868"/>
        </p:xfrm>
        <a:graphic>
          <a:graphicData uri="http://schemas.openxmlformats.org/drawingml/2006/table">
            <a:tbl>
              <a:tblPr firstRow="1" bandRow="1"/>
              <a:tblGrid>
                <a:gridCol w="3102628">
                  <a:extLst>
                    <a:ext uri="{9D8B030D-6E8A-4147-A177-3AD203B41FA5}">
                      <a16:colId xmlns:a16="http://schemas.microsoft.com/office/drawing/2014/main" val="24240787"/>
                    </a:ext>
                  </a:extLst>
                </a:gridCol>
                <a:gridCol w="869943">
                  <a:extLst>
                    <a:ext uri="{9D8B030D-6E8A-4147-A177-3AD203B41FA5}">
                      <a16:colId xmlns:a16="http://schemas.microsoft.com/office/drawing/2014/main" val="1735095850"/>
                    </a:ext>
                  </a:extLst>
                </a:gridCol>
                <a:gridCol w="927386">
                  <a:extLst>
                    <a:ext uri="{9D8B030D-6E8A-4147-A177-3AD203B41FA5}">
                      <a16:colId xmlns:a16="http://schemas.microsoft.com/office/drawing/2014/main" val="2256521534"/>
                    </a:ext>
                  </a:extLst>
                </a:gridCol>
              </a:tblGrid>
              <a:tr h="328663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Bando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Tipologia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# Progetti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6247420"/>
                  </a:ext>
                </a:extLst>
              </a:tr>
              <a:tr h="328663">
                <a:tc>
                  <a:txBody>
                    <a:bodyPr/>
                    <a:lstStyle/>
                    <a:p>
                      <a:r>
                        <a:rPr lang="it-IT" sz="1050" b="1" dirty="0"/>
                        <a:t>Sport e Periferie </a:t>
                      </a:r>
                      <a:r>
                        <a:rPr lang="it-IT" sz="105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Nazionale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323774"/>
                  </a:ext>
                </a:extLst>
              </a:tr>
              <a:tr h="956111">
                <a:tc>
                  <a:txBody>
                    <a:bodyPr/>
                    <a:lstStyle/>
                    <a:p>
                      <a:r>
                        <a:rPr lang="it-IT" sz="1050" b="1" dirty="0"/>
                        <a:t>PNRR</a:t>
                      </a:r>
                      <a:r>
                        <a:rPr lang="it-IT" sz="1050" dirty="0"/>
                        <a:t> – Missione 2, Componente 4, Investimento 4.2 «Riduzione delle perdite nelle reti di distribuzione dell’acqua, compresa digitalizzazione e il monitoraggio delle reti»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Nazionale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064100"/>
                  </a:ext>
                </a:extLst>
              </a:tr>
              <a:tr h="537813">
                <a:tc>
                  <a:txBody>
                    <a:bodyPr/>
                    <a:lstStyle/>
                    <a:p>
                      <a:r>
                        <a:rPr lang="it-IT" sz="1050" b="1" dirty="0"/>
                        <a:t>Erasmus +</a:t>
                      </a:r>
                      <a:r>
                        <a:rPr lang="it-IT" sz="1050" dirty="0"/>
                        <a:t> : partenariati su scala ridotta nei settori della scuola, della formazione e della gioventù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497976"/>
                  </a:ext>
                </a:extLst>
              </a:tr>
              <a:tr h="328663">
                <a:tc>
                  <a:txBody>
                    <a:bodyPr/>
                    <a:lstStyle/>
                    <a:p>
                      <a:r>
                        <a:rPr lang="it-IT" sz="1050" b="1" dirty="0"/>
                        <a:t>Erasmus +</a:t>
                      </a:r>
                      <a:r>
                        <a:rPr lang="it-IT" sz="1050" dirty="0"/>
                        <a:t>: mobilità nel settore della gioventù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0806359"/>
                  </a:ext>
                </a:extLst>
              </a:tr>
              <a:tr h="537813">
                <a:tc>
                  <a:txBody>
                    <a:bodyPr/>
                    <a:lstStyle/>
                    <a:p>
                      <a:r>
                        <a:rPr lang="it-IT" sz="1050" b="1" dirty="0"/>
                        <a:t>Erasmus +</a:t>
                      </a:r>
                      <a:r>
                        <a:rPr lang="it-IT" sz="1050" dirty="0"/>
                        <a:t>: rete nel campo dell’istruzione dei bambini e dei giovani provenienti da un contesto migratorio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018661"/>
                  </a:ext>
                </a:extLst>
              </a:tr>
              <a:tr h="328663">
                <a:tc>
                  <a:txBody>
                    <a:bodyPr/>
                    <a:lstStyle/>
                    <a:p>
                      <a:r>
                        <a:rPr lang="it-IT" sz="1050" b="1" dirty="0"/>
                        <a:t>Erasmus +</a:t>
                      </a:r>
                      <a:r>
                        <a:rPr lang="it-IT" sz="1050" dirty="0"/>
                        <a:t>: rete su insegnanti e dirigenti scolastici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2843471"/>
                  </a:ext>
                </a:extLst>
              </a:tr>
              <a:tr h="746962">
                <a:tc>
                  <a:txBody>
                    <a:bodyPr/>
                    <a:lstStyle/>
                    <a:p>
                      <a:r>
                        <a:rPr lang="it-IT" sz="1050" b="1" dirty="0"/>
                        <a:t>Erasmus +</a:t>
                      </a:r>
                      <a:r>
                        <a:rPr lang="it-IT" sz="1050" dirty="0"/>
                        <a:t>: accreditamento nei settori dell’istruzione e formazione professionale, dell’istruzione scolastica e dell’educazione agli adulti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5368143"/>
                  </a:ext>
                </a:extLst>
              </a:tr>
              <a:tr h="328663">
                <a:tc>
                  <a:txBody>
                    <a:bodyPr/>
                    <a:lstStyle/>
                    <a:p>
                      <a:r>
                        <a:rPr lang="it-IT" sz="1050" b="1" dirty="0"/>
                        <a:t>Life</a:t>
                      </a:r>
                      <a:r>
                        <a:rPr lang="it-IT" sz="1050" dirty="0"/>
                        <a:t>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50" dirty="0"/>
                        <a:t>Europeo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198"/>
                  </a:ext>
                </a:extLst>
              </a:tr>
              <a:tr h="328663">
                <a:tc>
                  <a:txBody>
                    <a:bodyPr/>
                    <a:lstStyle/>
                    <a:p>
                      <a:r>
                        <a:rPr lang="it-IT" sz="1050" b="1" dirty="0"/>
                        <a:t>Totale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50" b="1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67322"/>
                  </a:ext>
                </a:extLst>
              </a:tr>
            </a:tbl>
          </a:graphicData>
        </a:graphic>
      </p:graphicFrame>
      <p:sp>
        <p:nvSpPr>
          <p:cNvPr id="11" name="Google Shape;98;p3">
            <a:extLst>
              <a:ext uri="{FF2B5EF4-FFF2-40B4-BE49-F238E27FC236}">
                <a16:creationId xmlns:a16="http://schemas.microsoft.com/office/drawing/2014/main" id="{D9D08796-F9E0-EADC-F468-80F23A4A5A2C}"/>
              </a:ext>
            </a:extLst>
          </p:cNvPr>
          <p:cNvSpPr/>
          <p:nvPr/>
        </p:nvSpPr>
        <p:spPr>
          <a:xfrm>
            <a:off x="677972" y="4747567"/>
            <a:ext cx="1079188" cy="140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 i="0" u="none" strike="noStrike" cap="none" dirty="0">
                <a:solidFill>
                  <a:schemeClr val="accent2"/>
                </a:solidFill>
                <a:latin typeface="Hind"/>
                <a:ea typeface="Hind"/>
                <a:cs typeface="Hind"/>
                <a:sym typeface="Hind"/>
              </a:rPr>
              <a:t>7</a:t>
            </a:r>
            <a:endParaRPr sz="7200" b="1" i="0" u="none" strike="noStrike" cap="none" dirty="0">
              <a:solidFill>
                <a:schemeClr val="accent2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DC37812-A7D0-56C0-CA1B-EC5C15FF558B}"/>
              </a:ext>
            </a:extLst>
          </p:cNvPr>
          <p:cNvSpPr txBox="1"/>
          <p:nvPr/>
        </p:nvSpPr>
        <p:spPr>
          <a:xfrm>
            <a:off x="1295994" y="5046787"/>
            <a:ext cx="470461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2984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progetti eventualmente candidabili, proposti da 6 Comuni: </a:t>
            </a:r>
          </a:p>
          <a:p>
            <a:endParaRPr lang="it-IT" b="1" dirty="0">
              <a:solidFill>
                <a:srgbClr val="29845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r>
              <a:rPr lang="it-IT" sz="1400" b="1" dirty="0">
                <a:solidFill>
                  <a:srgbClr val="2984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Caorle, Cavallino-T., Concordia S., Fossalta di Piave, Fossalta di Port. e </a:t>
            </a:r>
            <a:r>
              <a:rPr lang="it-IT" sz="1400" b="1" dirty="0" err="1">
                <a:solidFill>
                  <a:srgbClr val="2984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S.Stino</a:t>
            </a:r>
            <a:r>
              <a:rPr lang="it-IT" sz="1400" b="1" dirty="0">
                <a:solidFill>
                  <a:srgbClr val="2984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di L. </a:t>
            </a:r>
            <a:r>
              <a:rPr lang="it-IT" b="1" dirty="0">
                <a:solidFill>
                  <a:srgbClr val="298457"/>
                </a:solidFill>
                <a:latin typeface="Quattrocento Sans"/>
                <a:sym typeface="Quattrocento Sans"/>
              </a:rPr>
              <a:t>afferenti al bando «Sport e Periferie 2022»</a:t>
            </a:r>
          </a:p>
          <a:p>
            <a:endParaRPr lang="it-IT" b="1" dirty="0">
              <a:solidFill>
                <a:srgbClr val="298457"/>
              </a:solidFill>
              <a:latin typeface="Quattrocento Sans"/>
              <a:sym typeface="Quattrocento Sans"/>
            </a:endParaRPr>
          </a:p>
          <a:p>
            <a:endParaRPr lang="it-IT" dirty="0"/>
          </a:p>
        </p:txBody>
      </p:sp>
      <p:sp>
        <p:nvSpPr>
          <p:cNvPr id="13" name="Google Shape;100;p3">
            <a:extLst>
              <a:ext uri="{FF2B5EF4-FFF2-40B4-BE49-F238E27FC236}">
                <a16:creationId xmlns:a16="http://schemas.microsoft.com/office/drawing/2014/main" id="{06D88612-CA3B-48D0-D976-26E947FC86F6}"/>
              </a:ext>
            </a:extLst>
          </p:cNvPr>
          <p:cNvSpPr/>
          <p:nvPr/>
        </p:nvSpPr>
        <p:spPr>
          <a:xfrm>
            <a:off x="1659960" y="4486279"/>
            <a:ext cx="3027407" cy="3090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ESEMPIO: 1° ROUND DI ANALISI </a:t>
            </a:r>
            <a:endParaRPr b="1"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64653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2. Analisi</a:t>
            </a:r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5B161492-07E7-A119-4BF3-4E7459A466BF}"/>
              </a:ext>
            </a:extLst>
          </p:cNvPr>
          <p:cNvCxnSpPr>
            <a:cxnSpLocks/>
          </p:cNvCxnSpPr>
          <p:nvPr/>
        </p:nvCxnSpPr>
        <p:spPr>
          <a:xfrm>
            <a:off x="1021891" y="2045390"/>
            <a:ext cx="0" cy="4698231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276;p11">
            <a:extLst>
              <a:ext uri="{FF2B5EF4-FFF2-40B4-BE49-F238E27FC236}">
                <a16:creationId xmlns:a16="http://schemas.microsoft.com/office/drawing/2014/main" id="{7D716BEC-4BEB-D278-34B9-0D53CD78BE58}"/>
              </a:ext>
            </a:extLst>
          </p:cNvPr>
          <p:cNvSpPr/>
          <p:nvPr/>
        </p:nvSpPr>
        <p:spPr>
          <a:xfrm>
            <a:off x="598043" y="2137890"/>
            <a:ext cx="895546" cy="8484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0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000" b="1" i="0" u="none" strike="noStrike" cap="none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76;p11">
            <a:extLst>
              <a:ext uri="{FF2B5EF4-FFF2-40B4-BE49-F238E27FC236}">
                <a16:creationId xmlns:a16="http://schemas.microsoft.com/office/drawing/2014/main" id="{195073B2-2A7B-D91B-91D0-7E4499630C88}"/>
              </a:ext>
            </a:extLst>
          </p:cNvPr>
          <p:cNvSpPr/>
          <p:nvPr/>
        </p:nvSpPr>
        <p:spPr>
          <a:xfrm>
            <a:off x="598043" y="3316451"/>
            <a:ext cx="895546" cy="8484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0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000" b="1" i="0" u="none" strike="noStrike" cap="none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6;p11">
            <a:extLst>
              <a:ext uri="{FF2B5EF4-FFF2-40B4-BE49-F238E27FC236}">
                <a16:creationId xmlns:a16="http://schemas.microsoft.com/office/drawing/2014/main" id="{C6FE32C7-1B60-585C-D23E-034408B815BF}"/>
              </a:ext>
            </a:extLst>
          </p:cNvPr>
          <p:cNvSpPr/>
          <p:nvPr/>
        </p:nvSpPr>
        <p:spPr>
          <a:xfrm>
            <a:off x="598043" y="4494911"/>
            <a:ext cx="895546" cy="8484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0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000" b="1" i="0" u="none" strike="noStrike" cap="none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76;p11">
            <a:extLst>
              <a:ext uri="{FF2B5EF4-FFF2-40B4-BE49-F238E27FC236}">
                <a16:creationId xmlns:a16="http://schemas.microsoft.com/office/drawing/2014/main" id="{AAB056EF-8A2E-2F32-72AB-860F38B11320}"/>
              </a:ext>
            </a:extLst>
          </p:cNvPr>
          <p:cNvSpPr/>
          <p:nvPr/>
        </p:nvSpPr>
        <p:spPr>
          <a:xfrm>
            <a:off x="598043" y="5673370"/>
            <a:ext cx="895546" cy="8484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3000" b="1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000" b="1" i="0" u="none" strike="noStrike" cap="none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0;p3">
            <a:extLst>
              <a:ext uri="{FF2B5EF4-FFF2-40B4-BE49-F238E27FC236}">
                <a16:creationId xmlns:a16="http://schemas.microsoft.com/office/drawing/2014/main" id="{B60FFB13-87AE-4019-EAFA-6BD2DF7ADD06}"/>
              </a:ext>
            </a:extLst>
          </p:cNvPr>
          <p:cNvSpPr/>
          <p:nvPr/>
        </p:nvSpPr>
        <p:spPr>
          <a:xfrm>
            <a:off x="1583562" y="3354156"/>
            <a:ext cx="5629634" cy="884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60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Valutazione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del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numero di progetti</a:t>
            </a:r>
            <a:r>
              <a:rPr lang="it-IT" sz="160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(7?)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da candidare considerando </a:t>
            </a:r>
            <a:r>
              <a:rPr lang="it-IT" sz="160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la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«concorrenza»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che si instaurerebbe candidando più progetti sullo stesso bando</a:t>
            </a:r>
            <a:endParaRPr lang="it-IT" sz="1600" dirty="0"/>
          </a:p>
        </p:txBody>
      </p:sp>
      <p:sp>
        <p:nvSpPr>
          <p:cNvPr id="17" name="Google Shape;100;p3">
            <a:extLst>
              <a:ext uri="{FF2B5EF4-FFF2-40B4-BE49-F238E27FC236}">
                <a16:creationId xmlns:a16="http://schemas.microsoft.com/office/drawing/2014/main" id="{47015748-AF25-54AE-C6F9-66ABE67E6140}"/>
              </a:ext>
            </a:extLst>
          </p:cNvPr>
          <p:cNvSpPr/>
          <p:nvPr/>
        </p:nvSpPr>
        <p:spPr>
          <a:xfrm>
            <a:off x="1583562" y="4694757"/>
            <a:ext cx="5629633" cy="61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Valutazione integrazione dei progetti con il progetto PNRR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«Bosco Sportivo»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della Città Metropolitana</a:t>
            </a:r>
            <a:endParaRPr sz="1600" dirty="0"/>
          </a:p>
        </p:txBody>
      </p:sp>
      <p:sp>
        <p:nvSpPr>
          <p:cNvPr id="18" name="Google Shape;100;p3">
            <a:extLst>
              <a:ext uri="{FF2B5EF4-FFF2-40B4-BE49-F238E27FC236}">
                <a16:creationId xmlns:a16="http://schemas.microsoft.com/office/drawing/2014/main" id="{6F7B9A10-82A9-CA15-A5CF-F54DB88C03B1}"/>
              </a:ext>
            </a:extLst>
          </p:cNvPr>
          <p:cNvSpPr/>
          <p:nvPr/>
        </p:nvSpPr>
        <p:spPr>
          <a:xfrm>
            <a:off x="1583561" y="5779327"/>
            <a:ext cx="5629634" cy="884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Eventuale predisposizione di un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Piano Integrato</a:t>
            </a:r>
            <a:r>
              <a:rPr lang="it-IT" sz="160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per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integrare territorialmente i singoli impianti sportivi</a:t>
            </a:r>
            <a:r>
              <a:rPr lang="it-IT" sz="1600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, specie se riferiti ad iniziative internazionali</a:t>
            </a:r>
            <a:endParaRPr sz="1600" dirty="0"/>
          </a:p>
        </p:txBody>
      </p:sp>
      <p:sp>
        <p:nvSpPr>
          <p:cNvPr id="19" name="Google Shape;101;p3">
            <a:extLst>
              <a:ext uri="{FF2B5EF4-FFF2-40B4-BE49-F238E27FC236}">
                <a16:creationId xmlns:a16="http://schemas.microsoft.com/office/drawing/2014/main" id="{8BD57B23-14E4-E88C-FDB5-33A4B9344E98}"/>
              </a:ext>
            </a:extLst>
          </p:cNvPr>
          <p:cNvSpPr/>
          <p:nvPr/>
        </p:nvSpPr>
        <p:spPr>
          <a:xfrm>
            <a:off x="7980612" y="2294622"/>
            <a:ext cx="3815090" cy="3740483"/>
          </a:xfrm>
          <a:prstGeom prst="rect">
            <a:avLst/>
          </a:prstGeom>
          <a:solidFill>
            <a:srgbClr val="2593C1">
              <a:alpha val="25098"/>
            </a:srgbClr>
          </a:solidFill>
          <a:ln w="38100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sz="600" b="0" i="0" u="none" strike="noStrike" cap="none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" name="Google Shape;98;p3">
            <a:extLst>
              <a:ext uri="{FF2B5EF4-FFF2-40B4-BE49-F238E27FC236}">
                <a16:creationId xmlns:a16="http://schemas.microsoft.com/office/drawing/2014/main" id="{DE447144-CD55-F793-6858-CED0A13D3981}"/>
              </a:ext>
            </a:extLst>
          </p:cNvPr>
          <p:cNvSpPr/>
          <p:nvPr/>
        </p:nvSpPr>
        <p:spPr>
          <a:xfrm>
            <a:off x="7877739" y="2486557"/>
            <a:ext cx="4046546" cy="118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Hind"/>
                <a:ea typeface="Hind"/>
                <a:cs typeface="Hind"/>
                <a:sym typeface="Hind"/>
              </a:rPr>
              <a:t>8 CRITERI DI SELEZIONE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tx1"/>
                </a:solidFill>
                <a:latin typeface="Hind"/>
                <a:ea typeface="Hind"/>
                <a:cs typeface="Hind"/>
                <a:sym typeface="Hind"/>
              </a:rPr>
              <a:t>(Conferenza Sindaci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chemeClr val="tx1"/>
                </a:solidFill>
                <a:latin typeface="Hind"/>
                <a:ea typeface="Hind"/>
                <a:cs typeface="Hind"/>
                <a:sym typeface="Hind"/>
              </a:rPr>
              <a:t>del 2/9/2022</a:t>
            </a:r>
            <a:endParaRPr sz="2000" b="1" i="0" u="none" strike="noStrike" cap="none" dirty="0">
              <a:solidFill>
                <a:schemeClr val="tx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5ACD55E-3E98-6CCC-B0DF-263C0E78240A}"/>
              </a:ext>
            </a:extLst>
          </p:cNvPr>
          <p:cNvSpPr txBox="1"/>
          <p:nvPr/>
        </p:nvSpPr>
        <p:spPr>
          <a:xfrm>
            <a:off x="8292862" y="3804505"/>
            <a:ext cx="3403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Coerenza con bandi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PFTE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 err="1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Sovracomunalità</a:t>
            </a:r>
            <a:endParaRPr lang="it-IT" sz="1600" dirty="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 panose="02000000000000000000" pitchFamily="2" charset="0"/>
                <a:cs typeface="Hind" panose="02000000000000000000" pitchFamily="2" charset="0"/>
              </a:rPr>
              <a:t>Budget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Inserimento DPA o nel PAESC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Impatto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Partenariati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600" dirty="0">
                <a:solidFill>
                  <a:schemeClr val="tx1"/>
                </a:solidFill>
                <a:latin typeface="Hind"/>
                <a:cs typeface="Hind"/>
                <a:sym typeface="Hind"/>
              </a:rPr>
              <a:t>Replicabilità</a:t>
            </a:r>
            <a:endParaRPr lang="it-IT" sz="2000" dirty="0">
              <a:solidFill>
                <a:schemeClr val="tx1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795A73C-EC42-FF24-D46A-1F4295E3A209}"/>
              </a:ext>
            </a:extLst>
          </p:cNvPr>
          <p:cNvSpPr txBox="1"/>
          <p:nvPr/>
        </p:nvSpPr>
        <p:spPr>
          <a:xfrm>
            <a:off x="8423036" y="4708888"/>
            <a:ext cx="3298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dk1"/>
                </a:solidFill>
                <a:latin typeface="Hind"/>
                <a:cs typeface="Hind"/>
                <a:sym typeface="Hind"/>
              </a:rPr>
              <a:t> </a:t>
            </a:r>
          </a:p>
        </p:txBody>
      </p:sp>
      <p:sp>
        <p:nvSpPr>
          <p:cNvPr id="23" name="Google Shape;100;p3">
            <a:extLst>
              <a:ext uri="{FF2B5EF4-FFF2-40B4-BE49-F238E27FC236}">
                <a16:creationId xmlns:a16="http://schemas.microsoft.com/office/drawing/2014/main" id="{93E5B6E8-A24B-F442-E6D9-E768C7803B43}"/>
              </a:ext>
            </a:extLst>
          </p:cNvPr>
          <p:cNvSpPr/>
          <p:nvPr/>
        </p:nvSpPr>
        <p:spPr>
          <a:xfrm>
            <a:off x="1583561" y="2419819"/>
            <a:ext cx="5732508" cy="34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Valutazione dei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progetti</a:t>
            </a:r>
            <a:r>
              <a:rPr lang="it-IT" sz="160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it-IT" sz="1600" b="0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sulla base dei</a:t>
            </a:r>
            <a:r>
              <a:rPr lang="it-IT" sz="1600" b="1" i="0" u="none" strike="noStrike" cap="none" dirty="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lang="it-IT" sz="1600" b="1" i="0" u="none" strike="noStrike" cap="none" dirty="0">
                <a:solidFill>
                  <a:srgbClr val="298457"/>
                </a:solidFill>
                <a:latin typeface="Hind"/>
                <a:ea typeface="Hind"/>
                <a:cs typeface="Hind"/>
                <a:sym typeface="Hind"/>
              </a:rPr>
              <a:t>criteri di selezione</a:t>
            </a:r>
            <a:endParaRPr lang="it-IT" sz="1600" b="1" dirty="0">
              <a:solidFill>
                <a:srgbClr val="298457"/>
              </a:solidFill>
            </a:endParaRPr>
          </a:p>
        </p:txBody>
      </p:sp>
      <p:sp>
        <p:nvSpPr>
          <p:cNvPr id="24" name="Google Shape;98;p3">
            <a:extLst>
              <a:ext uri="{FF2B5EF4-FFF2-40B4-BE49-F238E27FC236}">
                <a16:creationId xmlns:a16="http://schemas.microsoft.com/office/drawing/2014/main" id="{76FF9D5D-4289-2534-257B-BD02BE3724F0}"/>
              </a:ext>
            </a:extLst>
          </p:cNvPr>
          <p:cNvSpPr/>
          <p:nvPr/>
        </p:nvSpPr>
        <p:spPr>
          <a:xfrm>
            <a:off x="2103899" y="1262560"/>
            <a:ext cx="4573232" cy="441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VALUTAZIONI </a:t>
            </a:r>
            <a:r>
              <a:rPr lang="it-IT" sz="2000" i="0" u="none" strike="noStrike" cap="none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DELLA CABINA DI REGIA</a:t>
            </a:r>
            <a:endParaRPr sz="2000" i="0" u="none" strike="noStrike" cap="none" dirty="0">
              <a:solidFill>
                <a:srgbClr val="0070C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85BFCA53-830D-85A8-D05A-A58948C13B52}"/>
              </a:ext>
            </a:extLst>
          </p:cNvPr>
          <p:cNvSpPr/>
          <p:nvPr/>
        </p:nvSpPr>
        <p:spPr>
          <a:xfrm>
            <a:off x="2644050" y="1965399"/>
            <a:ext cx="3027407" cy="3090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ESEMPIO: 1° ROUND DI ANALISI </a:t>
            </a:r>
            <a:endParaRPr b="1"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2221806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3. Progettazione</a:t>
            </a:r>
          </a:p>
        </p:txBody>
      </p:sp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2892E5F-C122-3625-2B97-D0FE9C6C8C66}"/>
              </a:ext>
            </a:extLst>
          </p:cNvPr>
          <p:cNvSpPr/>
          <p:nvPr/>
        </p:nvSpPr>
        <p:spPr>
          <a:xfrm>
            <a:off x="6482785" y="1570042"/>
            <a:ext cx="5092045" cy="125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Una volta effettuato il </a:t>
            </a:r>
            <a:r>
              <a:rPr lang="it-IT" i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matching  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tra bandi aperti e progettualità segnalate dei Comuni e successivamente all’ottenimento dell’approvazione da parte della Conferenza dei Sindaci, l’RTI ha proceduto a fornire supporto tecnico-amministrativo ai Comuni nella partecipazione alle opportunità individuate. </a:t>
            </a:r>
            <a:endParaRPr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5" name="Google Shape;274;p11">
            <a:extLst>
              <a:ext uri="{FF2B5EF4-FFF2-40B4-BE49-F238E27FC236}">
                <a16:creationId xmlns:a16="http://schemas.microsoft.com/office/drawing/2014/main" id="{E5D71103-818D-F32F-B3CA-DD9EC9879344}"/>
              </a:ext>
            </a:extLst>
          </p:cNvPr>
          <p:cNvSpPr txBox="1"/>
          <p:nvPr/>
        </p:nvSpPr>
        <p:spPr>
          <a:xfrm>
            <a:off x="695337" y="3627113"/>
            <a:ext cx="4444954" cy="646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Adeguamento dell’impianto sportivo «Orlandini» - 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 Stino di L.</a:t>
            </a:r>
          </a:p>
        </p:txBody>
      </p:sp>
      <p:sp>
        <p:nvSpPr>
          <p:cNvPr id="8" name="Google Shape;100;p3">
            <a:extLst>
              <a:ext uri="{FF2B5EF4-FFF2-40B4-BE49-F238E27FC236}">
                <a16:creationId xmlns:a16="http://schemas.microsoft.com/office/drawing/2014/main" id="{85622BF7-0BD6-17A0-7DBC-9195D3D32405}"/>
              </a:ext>
            </a:extLst>
          </p:cNvPr>
          <p:cNvSpPr/>
          <p:nvPr/>
        </p:nvSpPr>
        <p:spPr>
          <a:xfrm>
            <a:off x="1191589" y="4284716"/>
            <a:ext cx="2730513" cy="2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BANDO SPORT E PERIFERIE 2022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12" name="Google Shape;274;p11">
            <a:extLst>
              <a:ext uri="{FF2B5EF4-FFF2-40B4-BE49-F238E27FC236}">
                <a16:creationId xmlns:a16="http://schemas.microsoft.com/office/drawing/2014/main" id="{E46DBE7E-D03D-3144-1D51-B767DCF448B7}"/>
              </a:ext>
            </a:extLst>
          </p:cNvPr>
          <p:cNvSpPr txBox="1"/>
          <p:nvPr/>
        </p:nvSpPr>
        <p:spPr>
          <a:xfrm>
            <a:off x="695337" y="4612468"/>
            <a:ext cx="4444954" cy="923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Recupero del dismesso impianto di depurazione per la sede della Protezione Civile – 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Noventa di P.</a:t>
            </a:r>
          </a:p>
        </p:txBody>
      </p:sp>
      <p:sp>
        <p:nvSpPr>
          <p:cNvPr id="25" name="Google Shape;55;p35">
            <a:extLst>
              <a:ext uri="{FF2B5EF4-FFF2-40B4-BE49-F238E27FC236}">
                <a16:creationId xmlns:a16="http://schemas.microsoft.com/office/drawing/2014/main" id="{BB979587-1079-11C9-C77C-BC2AEF7A8156}"/>
              </a:ext>
            </a:extLst>
          </p:cNvPr>
          <p:cNvSpPr/>
          <p:nvPr/>
        </p:nvSpPr>
        <p:spPr>
          <a:xfrm>
            <a:off x="297073" y="4536151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00;p3">
            <a:extLst>
              <a:ext uri="{FF2B5EF4-FFF2-40B4-BE49-F238E27FC236}">
                <a16:creationId xmlns:a16="http://schemas.microsoft.com/office/drawing/2014/main" id="{050B471B-D69D-53BF-CF83-1C18F397F8F3}"/>
              </a:ext>
            </a:extLst>
          </p:cNvPr>
          <p:cNvSpPr/>
          <p:nvPr/>
        </p:nvSpPr>
        <p:spPr>
          <a:xfrm>
            <a:off x="380196" y="5539480"/>
            <a:ext cx="4600129" cy="47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BANDO REGIONALE POTENZIAMENTO DELLE DOTAZIONI DEL VOLONTARIATO DI PROTEZIONE CIVILE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28" name="Google Shape;274;p11">
            <a:extLst>
              <a:ext uri="{FF2B5EF4-FFF2-40B4-BE49-F238E27FC236}">
                <a16:creationId xmlns:a16="http://schemas.microsoft.com/office/drawing/2014/main" id="{3BB138D8-D45F-0D04-25B0-E005EB32EA0E}"/>
              </a:ext>
            </a:extLst>
          </p:cNvPr>
          <p:cNvSpPr txBox="1"/>
          <p:nvPr/>
        </p:nvSpPr>
        <p:spPr>
          <a:xfrm>
            <a:off x="690572" y="6122854"/>
            <a:ext cx="4444954" cy="36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Bandi PNRR Digitali – 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Eraclea</a:t>
            </a:r>
          </a:p>
        </p:txBody>
      </p:sp>
      <p:sp>
        <p:nvSpPr>
          <p:cNvPr id="29" name="Google Shape;55;p35">
            <a:extLst>
              <a:ext uri="{FF2B5EF4-FFF2-40B4-BE49-F238E27FC236}">
                <a16:creationId xmlns:a16="http://schemas.microsoft.com/office/drawing/2014/main" id="{FE28FC4E-C95B-3A0E-2519-5D4CD5AE007D}"/>
              </a:ext>
            </a:extLst>
          </p:cNvPr>
          <p:cNvSpPr/>
          <p:nvPr/>
        </p:nvSpPr>
        <p:spPr>
          <a:xfrm>
            <a:off x="297072" y="5962753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100;p3">
            <a:extLst>
              <a:ext uri="{FF2B5EF4-FFF2-40B4-BE49-F238E27FC236}">
                <a16:creationId xmlns:a16="http://schemas.microsoft.com/office/drawing/2014/main" id="{88E9D816-1A28-3DB8-A994-0B14F0841D2C}"/>
              </a:ext>
            </a:extLst>
          </p:cNvPr>
          <p:cNvSpPr/>
          <p:nvPr/>
        </p:nvSpPr>
        <p:spPr>
          <a:xfrm>
            <a:off x="533511" y="6513857"/>
            <a:ext cx="4600129" cy="2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MISURE PNRR 1.4.5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cxnSp>
        <p:nvCxnSpPr>
          <p:cNvPr id="31" name="Google Shape;97;p3">
            <a:extLst>
              <a:ext uri="{FF2B5EF4-FFF2-40B4-BE49-F238E27FC236}">
                <a16:creationId xmlns:a16="http://schemas.microsoft.com/office/drawing/2014/main" id="{EC292448-A150-E7C9-2E93-F37D36AF8441}"/>
              </a:ext>
            </a:extLst>
          </p:cNvPr>
          <p:cNvCxnSpPr>
            <a:cxnSpLocks/>
          </p:cNvCxnSpPr>
          <p:nvPr/>
        </p:nvCxnSpPr>
        <p:spPr>
          <a:xfrm>
            <a:off x="0" y="2066385"/>
            <a:ext cx="6281530" cy="0"/>
          </a:xfrm>
          <a:prstGeom prst="straightConnector1">
            <a:avLst/>
          </a:prstGeom>
          <a:noFill/>
          <a:ln w="28575" cap="flat" cmpd="sng">
            <a:solidFill>
              <a:srgbClr val="2593C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2" name="Google Shape;99;p3">
            <a:extLst>
              <a:ext uri="{FF2B5EF4-FFF2-40B4-BE49-F238E27FC236}">
                <a16:creationId xmlns:a16="http://schemas.microsoft.com/office/drawing/2014/main" id="{36230218-1844-67BE-E656-64DA3E802328}"/>
              </a:ext>
            </a:extLst>
          </p:cNvPr>
          <p:cNvSpPr/>
          <p:nvPr/>
        </p:nvSpPr>
        <p:spPr>
          <a:xfrm>
            <a:off x="1204155" y="1388746"/>
            <a:ext cx="1425296" cy="1425296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23A5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" name="Google Shape;55;p35">
            <a:extLst>
              <a:ext uri="{FF2B5EF4-FFF2-40B4-BE49-F238E27FC236}">
                <a16:creationId xmlns:a16="http://schemas.microsoft.com/office/drawing/2014/main" id="{9CA32508-410D-A1E1-7938-73F54D763000}"/>
              </a:ext>
            </a:extLst>
          </p:cNvPr>
          <p:cNvSpPr/>
          <p:nvPr/>
        </p:nvSpPr>
        <p:spPr>
          <a:xfrm>
            <a:off x="297074" y="3519753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60;p35" descr="Testa con ingranaggi con riempimento a tinta unita">
            <a:extLst>
              <a:ext uri="{FF2B5EF4-FFF2-40B4-BE49-F238E27FC236}">
                <a16:creationId xmlns:a16="http://schemas.microsoft.com/office/drawing/2014/main" id="{A1FEF223-3A5E-B070-AB02-BF8CD8A839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6955" y="1603295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8;p3">
            <a:extLst>
              <a:ext uri="{FF2B5EF4-FFF2-40B4-BE49-F238E27FC236}">
                <a16:creationId xmlns:a16="http://schemas.microsoft.com/office/drawing/2014/main" id="{8DEC1A42-C4F1-6EBB-4282-1EB5FEED0C4E}"/>
              </a:ext>
            </a:extLst>
          </p:cNvPr>
          <p:cNvSpPr/>
          <p:nvPr/>
        </p:nvSpPr>
        <p:spPr>
          <a:xfrm>
            <a:off x="1010091" y="3010172"/>
            <a:ext cx="3646967" cy="441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CANDIDATURE EFFETTUATE</a:t>
            </a:r>
          </a:p>
        </p:txBody>
      </p:sp>
      <p:sp>
        <p:nvSpPr>
          <p:cNvPr id="6" name="Google Shape;98;p3">
            <a:extLst>
              <a:ext uri="{FF2B5EF4-FFF2-40B4-BE49-F238E27FC236}">
                <a16:creationId xmlns:a16="http://schemas.microsoft.com/office/drawing/2014/main" id="{F2AF86B0-5C5C-5E90-6191-7F8A0564E44D}"/>
              </a:ext>
            </a:extLst>
          </p:cNvPr>
          <p:cNvSpPr/>
          <p:nvPr/>
        </p:nvSpPr>
        <p:spPr>
          <a:xfrm>
            <a:off x="7286313" y="3024969"/>
            <a:ext cx="3646967" cy="441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Hind"/>
                <a:ea typeface="Hind"/>
                <a:cs typeface="Hind"/>
                <a:sym typeface="Hind"/>
              </a:rPr>
              <a:t>CANDIDATURE IN CORSO</a:t>
            </a:r>
          </a:p>
        </p:txBody>
      </p:sp>
      <p:sp>
        <p:nvSpPr>
          <p:cNvPr id="7" name="Google Shape;274;p11">
            <a:extLst>
              <a:ext uri="{FF2B5EF4-FFF2-40B4-BE49-F238E27FC236}">
                <a16:creationId xmlns:a16="http://schemas.microsoft.com/office/drawing/2014/main" id="{C0051A9D-4BD0-7ACC-1119-9E36F8450011}"/>
              </a:ext>
            </a:extLst>
          </p:cNvPr>
          <p:cNvSpPr txBox="1"/>
          <p:nvPr/>
        </p:nvSpPr>
        <p:spPr>
          <a:xfrm>
            <a:off x="6806329" y="3627113"/>
            <a:ext cx="4444954" cy="36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chemeClr val="accent1"/>
            </a:solidFill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Bandi PNRR Digitali – 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Eraclea</a:t>
            </a:r>
          </a:p>
        </p:txBody>
      </p:sp>
      <p:sp>
        <p:nvSpPr>
          <p:cNvPr id="13" name="Google Shape;100;p3">
            <a:extLst>
              <a:ext uri="{FF2B5EF4-FFF2-40B4-BE49-F238E27FC236}">
                <a16:creationId xmlns:a16="http://schemas.microsoft.com/office/drawing/2014/main" id="{E3E9DBBB-1D5D-9EF8-B46E-3567DA37646C}"/>
              </a:ext>
            </a:extLst>
          </p:cNvPr>
          <p:cNvSpPr/>
          <p:nvPr/>
        </p:nvSpPr>
        <p:spPr>
          <a:xfrm>
            <a:off x="6806329" y="3998173"/>
            <a:ext cx="4600129" cy="2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MISURE PNRR 1.4.4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14" name="Google Shape;274;p11">
            <a:extLst>
              <a:ext uri="{FF2B5EF4-FFF2-40B4-BE49-F238E27FC236}">
                <a16:creationId xmlns:a16="http://schemas.microsoft.com/office/drawing/2014/main" id="{D1DBCFE9-1597-4650-7A6D-A63DCE3E9288}"/>
              </a:ext>
            </a:extLst>
          </p:cNvPr>
          <p:cNvSpPr txBox="1"/>
          <p:nvPr/>
        </p:nvSpPr>
        <p:spPr>
          <a:xfrm>
            <a:off x="6806329" y="4441806"/>
            <a:ext cx="4444954" cy="36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chemeClr val="accent1"/>
            </a:solidFill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sym typeface="Calibri"/>
              </a:rPr>
              <a:t>Bandi PNRR Digitali – </a:t>
            </a:r>
            <a:r>
              <a:rPr lang="it-IT" b="1" dirty="0">
                <a:sym typeface="Calibri"/>
              </a:rPr>
              <a:t>Pramaggiore</a:t>
            </a:r>
          </a:p>
        </p:txBody>
      </p:sp>
      <p:sp>
        <p:nvSpPr>
          <p:cNvPr id="15" name="Google Shape;100;p3">
            <a:extLst>
              <a:ext uri="{FF2B5EF4-FFF2-40B4-BE49-F238E27FC236}">
                <a16:creationId xmlns:a16="http://schemas.microsoft.com/office/drawing/2014/main" id="{BB128BDF-A8DF-2969-22D4-C0788912C655}"/>
              </a:ext>
            </a:extLst>
          </p:cNvPr>
          <p:cNvSpPr/>
          <p:nvPr/>
        </p:nvSpPr>
        <p:spPr>
          <a:xfrm>
            <a:off x="6806329" y="4812866"/>
            <a:ext cx="4600129" cy="2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MISURE PNRR 1.3.1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16" name="Google Shape;274;p11">
            <a:extLst>
              <a:ext uri="{FF2B5EF4-FFF2-40B4-BE49-F238E27FC236}">
                <a16:creationId xmlns:a16="http://schemas.microsoft.com/office/drawing/2014/main" id="{7D7AC554-7C73-1B3D-8FD2-ED582AF8E163}"/>
              </a:ext>
            </a:extLst>
          </p:cNvPr>
          <p:cNvSpPr txBox="1"/>
          <p:nvPr/>
        </p:nvSpPr>
        <p:spPr>
          <a:xfrm>
            <a:off x="6806329" y="5171740"/>
            <a:ext cx="4444954" cy="646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chemeClr val="accent1"/>
            </a:solidFill>
            <a:prstDash val="lgDashDot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it-IT" dirty="0">
                <a:sym typeface="Calibri"/>
              </a:rPr>
              <a:t>Riqualificazione energetica sede Municipio  – </a:t>
            </a:r>
            <a:r>
              <a:rPr lang="it-IT" b="1" dirty="0">
                <a:sym typeface="Calibri"/>
              </a:rPr>
              <a:t>Pramaggiore</a:t>
            </a:r>
          </a:p>
        </p:txBody>
      </p:sp>
      <p:sp>
        <p:nvSpPr>
          <p:cNvPr id="17" name="Google Shape;100;p3">
            <a:extLst>
              <a:ext uri="{FF2B5EF4-FFF2-40B4-BE49-F238E27FC236}">
                <a16:creationId xmlns:a16="http://schemas.microsoft.com/office/drawing/2014/main" id="{22025843-96AD-FA25-E50B-E63E77401874}"/>
              </a:ext>
            </a:extLst>
          </p:cNvPr>
          <p:cNvSpPr/>
          <p:nvPr/>
        </p:nvSpPr>
        <p:spPr>
          <a:xfrm>
            <a:off x="6806329" y="5847624"/>
            <a:ext cx="4600129" cy="27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sz="1200" dirty="0">
                <a:solidFill>
                  <a:srgbClr val="FF0000"/>
                </a:solidFill>
                <a:latin typeface="Hind"/>
                <a:cs typeface="Hind"/>
                <a:sym typeface="Hind"/>
              </a:rPr>
              <a:t>BANDO CSE 2022</a:t>
            </a:r>
            <a:endParaRPr sz="1200" dirty="0">
              <a:solidFill>
                <a:srgbClr val="FF0000"/>
              </a:solidFill>
              <a:latin typeface="Hind"/>
              <a:cs typeface="Hind"/>
              <a:sym typeface="Hind"/>
            </a:endParaRPr>
          </a:p>
        </p:txBody>
      </p:sp>
      <p:sp>
        <p:nvSpPr>
          <p:cNvPr id="18" name="Google Shape;55;p35">
            <a:extLst>
              <a:ext uri="{FF2B5EF4-FFF2-40B4-BE49-F238E27FC236}">
                <a16:creationId xmlns:a16="http://schemas.microsoft.com/office/drawing/2014/main" id="{3FDFA1C0-8061-4481-CDC4-6B04219DE8FA}"/>
              </a:ext>
            </a:extLst>
          </p:cNvPr>
          <p:cNvSpPr/>
          <p:nvPr/>
        </p:nvSpPr>
        <p:spPr>
          <a:xfrm>
            <a:off x="6452021" y="3435230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55;p35">
            <a:extLst>
              <a:ext uri="{FF2B5EF4-FFF2-40B4-BE49-F238E27FC236}">
                <a16:creationId xmlns:a16="http://schemas.microsoft.com/office/drawing/2014/main" id="{EDE24160-C574-3C4C-14B7-C5B742CDEE21}"/>
              </a:ext>
            </a:extLst>
          </p:cNvPr>
          <p:cNvSpPr/>
          <p:nvPr/>
        </p:nvSpPr>
        <p:spPr>
          <a:xfrm>
            <a:off x="6452021" y="4307388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55;p35">
            <a:extLst>
              <a:ext uri="{FF2B5EF4-FFF2-40B4-BE49-F238E27FC236}">
                <a16:creationId xmlns:a16="http://schemas.microsoft.com/office/drawing/2014/main" id="{C85BE7A8-6AAE-DB28-3ABC-3B3C229448E3}"/>
              </a:ext>
            </a:extLst>
          </p:cNvPr>
          <p:cNvSpPr/>
          <p:nvPr/>
        </p:nvSpPr>
        <p:spPr>
          <a:xfrm>
            <a:off x="6444307" y="5017315"/>
            <a:ext cx="398265" cy="390965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593C1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419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16">
            <a:extLst>
              <a:ext uri="{FF2B5EF4-FFF2-40B4-BE49-F238E27FC236}">
                <a16:creationId xmlns:a16="http://schemas.microsoft.com/office/drawing/2014/main" id="{3EBBA0DA-D983-521D-C1A5-3F569677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3. Progettazione</a:t>
            </a:r>
          </a:p>
        </p:txBody>
      </p:sp>
      <p:sp>
        <p:nvSpPr>
          <p:cNvPr id="2" name="Google Shape;100;p3">
            <a:extLst>
              <a:ext uri="{FF2B5EF4-FFF2-40B4-BE49-F238E27FC236}">
                <a16:creationId xmlns:a16="http://schemas.microsoft.com/office/drawing/2014/main" id="{BCB0AC39-F5DD-B528-5954-1D7409B6956A}"/>
              </a:ext>
            </a:extLst>
          </p:cNvPr>
          <p:cNvSpPr/>
          <p:nvPr/>
        </p:nvSpPr>
        <p:spPr>
          <a:xfrm>
            <a:off x="357298" y="1019077"/>
            <a:ext cx="11293310" cy="783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00" tIns="35700" rIns="35700" bIns="35700" anchor="ctr" anchorCtr="0">
            <a:spAutoFit/>
          </a:bodyPr>
          <a:lstStyle/>
          <a:p>
            <a:pPr algn="ctr">
              <a:lnSpc>
                <a:spcPct val="110000"/>
              </a:lnSpc>
              <a:buClr>
                <a:schemeClr val="dk1"/>
              </a:buClr>
              <a:buSzPts val="1200"/>
            </a:pP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L’RTI e il Vegal hanno predisposto un </a:t>
            </a:r>
            <a:r>
              <a:rPr lang="it-IT" i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dossier  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illustrativo contenente il dettaglio di 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32 progetti 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(candidati/da candidare). Tali progetti sono espressione dei Comuni, i quali hanno manifestato le proprie esigenze nel </a:t>
            </a:r>
            <a:r>
              <a:rPr lang="it-IT" dirty="0" err="1">
                <a:solidFill>
                  <a:srgbClr val="3F3F3F"/>
                </a:solidFill>
                <a:latin typeface="Hind"/>
                <a:cs typeface="Hind"/>
                <a:sym typeface="Hind"/>
              </a:rPr>
              <a:t>DpA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21/27, attraverso le risposte al questionario somministrato, la condivisione degli studi di fattibilità/progetti definitivi/progetti esecutivi e il rilascio di interviste al RTI.</a:t>
            </a:r>
            <a:endParaRPr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45AE73D1-57C5-3FCA-CF0A-CC81F6D2E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991766"/>
              </p:ext>
            </p:extLst>
          </p:nvPr>
        </p:nvGraphicFramePr>
        <p:xfrm>
          <a:off x="496207" y="1777863"/>
          <a:ext cx="11013921" cy="4875762"/>
        </p:xfrm>
        <a:graphic>
          <a:graphicData uri="http://schemas.openxmlformats.org/drawingml/2006/table">
            <a:tbl>
              <a:tblPr/>
              <a:tblGrid>
                <a:gridCol w="1530556">
                  <a:extLst>
                    <a:ext uri="{9D8B030D-6E8A-4147-A177-3AD203B41FA5}">
                      <a16:colId xmlns:a16="http://schemas.microsoft.com/office/drawing/2014/main" val="3548714034"/>
                    </a:ext>
                  </a:extLst>
                </a:gridCol>
                <a:gridCol w="509047">
                  <a:extLst>
                    <a:ext uri="{9D8B030D-6E8A-4147-A177-3AD203B41FA5}">
                      <a16:colId xmlns:a16="http://schemas.microsoft.com/office/drawing/2014/main" val="827622532"/>
                    </a:ext>
                  </a:extLst>
                </a:gridCol>
                <a:gridCol w="7051250">
                  <a:extLst>
                    <a:ext uri="{9D8B030D-6E8A-4147-A177-3AD203B41FA5}">
                      <a16:colId xmlns:a16="http://schemas.microsoft.com/office/drawing/2014/main" val="1278690811"/>
                    </a:ext>
                  </a:extLst>
                </a:gridCol>
                <a:gridCol w="1923068">
                  <a:extLst>
                    <a:ext uri="{9D8B030D-6E8A-4147-A177-3AD203B41FA5}">
                      <a16:colId xmlns:a16="http://schemas.microsoft.com/office/drawing/2014/main" val="1322559208"/>
                    </a:ext>
                  </a:extLst>
                </a:gridCol>
              </a:tblGrid>
              <a:tr h="88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Ambito tematico IPA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N.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Progetto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Comune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507633"/>
                  </a:ext>
                </a:extLst>
              </a:tr>
              <a:tr h="88685">
                <a:tc rowSpan="3"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– Energia e clima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Lavori di riqualificazione energetica della sede municipale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Cinto Caomaggiore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997429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Efficientamento del Palazzo Municipale attraverso l’acquisto di beni e servizi per la produzione di energia rinnovabile 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Pramaggiore 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790329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Recupero del dismesso impianto di depurazione per sede della Protezione Civile e per deposito per l’archivio comunale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Noventa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008697"/>
                  </a:ext>
                </a:extLst>
              </a:tr>
              <a:tr h="88685">
                <a:tc rowSpan="4"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– Sicurezza Idraulica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Piano delle Acque - Interventi di messa in sicurezza del settore urbano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Concordia Sagittaria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409442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Progettazione bacino di laminazione su un sito individuato come strategico dal Piano Comunale delle Acque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Fossalta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757047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Mitigazione del rischio idraulico e aumento della resilienza dei centri urbani del comprensorio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Teglio Veneto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680340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Attuazione piano delle acque - mitigazione rischio idraulico”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Torre di Mosto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952756"/>
                  </a:ext>
                </a:extLst>
              </a:tr>
              <a:tr h="88685">
                <a:tc rowSpan="3"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– Mobilità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Adrioncycletour: restauro del ponte del Marango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Concordia Sagittaria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130462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Masterplan della mobilità sostenibile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Donà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254811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ambientale aree di Villanova della Cartera - Malafesta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Michele al Tagliamento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297271"/>
                  </a:ext>
                </a:extLst>
              </a:tr>
              <a:tr h="88685">
                <a:tc rowSpan="8"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– Cultura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Recupero funzionale dell’edificio 9B presso il Museo Nazionale di Archeologia del Mare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Caorle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999836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Progetto per la riqualificazione energetica del centro polifunzionale di Piazza IV Novembre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Fossalta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764958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Restauro architettonico e miglioramento sismico di Villa Ronzani a Gruaro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Gruaro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606694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Attrattività del borgo storico di Teglio Veneto: progetto locale di rigenerazione culturale e sociale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Teglio Veneto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102666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Ristrutturazione edificio ex casa del Gastaldo in riferimento al 1° girone del Castello di Fratta legate alla narrazione Nieviana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Fossalta di Portogruaro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750482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Conservazione e valorizzazione dell’ambito denominato “Molini di Stalis”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Gruaro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913530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Adeguamento e integrazione sistema grafico-didascalico archeologico di Iulia Concordia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Concordia Sagittaria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458231"/>
                  </a:ext>
                </a:extLst>
              </a:tr>
              <a:tr h="11301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Progetto di realizzazione del Centro polifunzionale mediante lavori di miglioramento sismico dei capannoni dell’ex Perfosfati di Portogruaro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Portogruaro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439008"/>
                  </a:ext>
                </a:extLst>
              </a:tr>
              <a:tr h="88685">
                <a:tc rowSpan="2"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6 - Turismo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Parco Hemingway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Fossalta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918173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Rigenerazione urbana per finalità aggregative, sportive e socio-culturali dell'area polifunzionale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Cavallino - Treporti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592344"/>
                  </a:ext>
                </a:extLst>
              </a:tr>
              <a:tr h="88685">
                <a:tc rowSpan="2"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8 - Agricoltura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Recupero dell’area Porta Nuova – Cantina dei Talenti e Piazza della Frutta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Donà di Piave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81206"/>
                  </a:ext>
                </a:extLst>
              </a:tr>
              <a:tr h="11301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Mostra nazionale dei vini di Pramaggiore: riqualificazione edificio e ampliamento per la valorizzazione della filiera vitivinicola e della formazione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Pramaggiore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734394"/>
                  </a:ext>
                </a:extLst>
              </a:tr>
              <a:tr h="88685">
                <a:tc rowSpan="4"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9 - Digitalizzazione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Integrazione API nel catalogo PDND – PA Digitale 2026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Pramaggiore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251129"/>
                  </a:ext>
                </a:extLst>
              </a:tr>
              <a:tr h="14335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Abilitazione Piattaforma Notifiche Digitali – PA Digitale 2026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Eraclea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79554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Adozione SPID CIE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Eraclea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555467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Digitalizzazione delle pratiche edilizie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Caorle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550673"/>
                  </a:ext>
                </a:extLst>
              </a:tr>
              <a:tr h="173396">
                <a:tc rowSpan="6"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Inclusione sociale, giovani e pari opportunità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Piano di Azione Locale (PdA) 2021/2027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Comuni Compartimento marittimo di VE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143054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Adeguamento della sede della Conferenza dei Sindaci del Veneto Orientale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Portogruaro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148731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dell’impianto sportivo “U. Orlandini”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Stino di Livenza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167923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Programma di Sviluppo Locale (PSL) 2023/2027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Comuni ambito PSL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883130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Urbana Basso Piave Urbano 2021/2027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Comuni ambito AU - BPU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943248"/>
                  </a:ext>
                </a:extLst>
              </a:tr>
              <a:tr h="886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ex scuola in località Ca' Cottoni (Centro Disabili)</a:t>
                      </a:r>
                      <a:endParaRPr lang="it-IT" sz="90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Caorle</a:t>
                      </a:r>
                      <a:endParaRPr lang="it-IT" sz="900" dirty="0">
                        <a:effectLst/>
                      </a:endParaRPr>
                    </a:p>
                  </a:txBody>
                  <a:tcPr marL="23159" marR="23159" marT="3217" marB="321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260574"/>
                  </a:ext>
                </a:extLst>
              </a:tr>
            </a:tbl>
          </a:graphicData>
        </a:graphic>
      </p:graphicFrame>
      <p:sp>
        <p:nvSpPr>
          <p:cNvPr id="13" name="Google Shape;99;p3">
            <a:extLst>
              <a:ext uri="{FF2B5EF4-FFF2-40B4-BE49-F238E27FC236}">
                <a16:creationId xmlns:a16="http://schemas.microsoft.com/office/drawing/2014/main" id="{DD8CFA03-136F-631D-8676-62CAB7E97C53}"/>
              </a:ext>
            </a:extLst>
          </p:cNvPr>
          <p:cNvSpPr/>
          <p:nvPr/>
        </p:nvSpPr>
        <p:spPr>
          <a:xfrm>
            <a:off x="10912383" y="1574266"/>
            <a:ext cx="1195490" cy="115031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bg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TOTALE BUDGET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bg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€91 mln</a:t>
            </a:r>
            <a:endParaRPr sz="1200" b="1" i="0" u="none" strike="noStrike" cap="none" dirty="0">
              <a:solidFill>
                <a:schemeClr val="bg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62247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49DD57-8735-776F-19BD-0F8AEC22C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L’RTI ha effettuato </a:t>
            </a:r>
            <a:r>
              <a:rPr lang="it-IT" sz="2800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un approfondimento dell’</a:t>
            </a:r>
            <a:r>
              <a:rPr lang="it-IT" sz="2800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Accordo di Partenariato 2021/27 </a:t>
            </a:r>
            <a:r>
              <a:rPr lang="it-IT" sz="2800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e dei Programmi </a:t>
            </a:r>
            <a:r>
              <a:rPr lang="it-IT" sz="2800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POR FERS 2021/27 </a:t>
            </a:r>
            <a:r>
              <a:rPr lang="it-IT" sz="2800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e </a:t>
            </a:r>
            <a:r>
              <a:rPr lang="it-IT" sz="2800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PON Metro PLUS 2021/27, </a:t>
            </a:r>
            <a:r>
              <a:rPr lang="it-IT" sz="2800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ed ha individuato per ciascuno dei 32 progetti inseriti nel dossier la coerenza con le relative linee d’azione.</a:t>
            </a:r>
            <a:endParaRPr lang="it-IT" dirty="0">
              <a:solidFill>
                <a:srgbClr val="3F3F3F"/>
              </a:solidFill>
              <a:latin typeface="Hind"/>
              <a:cs typeface="Hind"/>
              <a:sym typeface="Hind"/>
            </a:endParaRPr>
          </a:p>
          <a:p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L’obiettivo è quello di continuare ad effettuare </a:t>
            </a:r>
            <a:r>
              <a:rPr lang="it-IT" b="1" dirty="0"/>
              <a:t>il monitoraggio 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dei bandi 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che verranno aperti nell’ambito della nuova Programmazione, e non solo, e di 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supportare gli Enti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,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</a:t>
            </a:r>
            <a:r>
              <a:rPr lang="it-IT" dirty="0"/>
              <a:t>per le iniziative proposte nel dossier,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nella fase di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progettazione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e </a:t>
            </a:r>
            <a:r>
              <a:rPr lang="it-IT" b="1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candidatura</a:t>
            </a:r>
            <a:r>
              <a:rPr lang="it-IT" dirty="0">
                <a:solidFill>
                  <a:srgbClr val="3F3F3F"/>
                </a:solidFill>
                <a:latin typeface="Hind"/>
                <a:cs typeface="Hind"/>
                <a:sym typeface="Hind"/>
              </a:rPr>
              <a:t> alle opportunità che si presenteranno nel corso del 2023.</a:t>
            </a:r>
          </a:p>
        </p:txBody>
      </p:sp>
      <p:sp>
        <p:nvSpPr>
          <p:cNvPr id="5" name="Titolo 16">
            <a:extLst>
              <a:ext uri="{FF2B5EF4-FFF2-40B4-BE49-F238E27FC236}">
                <a16:creationId xmlns:a16="http://schemas.microsoft.com/office/drawing/2014/main" id="{28BADD8F-317A-F25F-569A-1B3EE0A65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07" y="174905"/>
            <a:ext cx="10350500" cy="962666"/>
          </a:xfrm>
        </p:spPr>
        <p:txBody>
          <a:bodyPr/>
          <a:lstStyle/>
          <a:p>
            <a:r>
              <a:rPr lang="it-IT" dirty="0"/>
              <a:t>Scenari futuri</a:t>
            </a:r>
          </a:p>
        </p:txBody>
      </p:sp>
    </p:spTree>
    <p:extLst>
      <p:ext uri="{BB962C8B-B14F-4D97-AF65-F5344CB8AC3E}">
        <p14:creationId xmlns:p14="http://schemas.microsoft.com/office/powerpoint/2010/main" val="3834389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1"/>
          <p:cNvSpPr txBox="1">
            <a:spLocks noGrp="1"/>
          </p:cNvSpPr>
          <p:nvPr>
            <p:ph type="title"/>
          </p:nvPr>
        </p:nvSpPr>
        <p:spPr>
          <a:xfrm>
            <a:off x="683950" y="3999609"/>
            <a:ext cx="10515600" cy="962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00000"/>
              <a:buNone/>
            </a:pPr>
            <a:r>
              <a:rPr lang="it-IT" dirty="0"/>
              <a:t>Autori documento: Comune di Caorle (Enzo Lazzarin), </a:t>
            </a:r>
            <a:r>
              <a:rPr lang="it-IT" dirty="0" err="1"/>
              <a:t>VeGAL</a:t>
            </a:r>
            <a:r>
              <a:rPr lang="it-IT" dirty="0"/>
              <a:t> (Giancarlo Pegoraro, Simonetta Calasso), RTI Easygov – Martino &amp; P (Nicoletta Cotechini, Federica Contissa, Claudia De Roma, Claudio Russo)</a:t>
            </a:r>
            <a:br>
              <a:rPr lang="it-IT" dirty="0"/>
            </a:br>
            <a:br>
              <a:rPr lang="it-IT" dirty="0"/>
            </a:b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2593C1"/>
      </a:accent1>
      <a:accent2>
        <a:srgbClr val="00AE99"/>
      </a:accent2>
      <a:accent3>
        <a:srgbClr val="A1C170"/>
      </a:accent3>
      <a:accent4>
        <a:srgbClr val="FAA644"/>
      </a:accent4>
      <a:accent5>
        <a:srgbClr val="D44A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2547</Words>
  <Application>Microsoft Office PowerPoint</Application>
  <PresentationFormat>Widescreen</PresentationFormat>
  <Paragraphs>478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Quattrocento Sans</vt:lpstr>
      <vt:lpstr>Arial</vt:lpstr>
      <vt:lpstr>Hind</vt:lpstr>
      <vt:lpstr>Calibri</vt:lpstr>
      <vt:lpstr>Office Theme</vt:lpstr>
      <vt:lpstr>Presentazione standard di PowerPoint</vt:lpstr>
      <vt:lpstr>Attività progettuali</vt:lpstr>
      <vt:lpstr>1. Ricerca bandi e raccolta progetti</vt:lpstr>
      <vt:lpstr>1. Ricerca bandi e raccolta progetti</vt:lpstr>
      <vt:lpstr>1. Ricerca bandi e raccolta progetti</vt:lpstr>
      <vt:lpstr>2. Analisi</vt:lpstr>
      <vt:lpstr>2. Analisi</vt:lpstr>
      <vt:lpstr>3. Progettazione</vt:lpstr>
      <vt:lpstr>3. Progettazione</vt:lpstr>
      <vt:lpstr>Scenari futuri</vt:lpstr>
      <vt:lpstr>Autori documento: Comune di Caorle (Enzo Lazzarin), VeGAL (Giancarlo Pegoraro, Simonetta Calasso), RTI Easygov – Martino &amp; P (Nicoletta Cotechini, Federica Contissa, Claudia De Roma, Claudio Russo)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Giancarlo Pegoraro</cp:lastModifiedBy>
  <cp:revision>31</cp:revision>
  <dcterms:created xsi:type="dcterms:W3CDTF">2015-10-30T09:48:02Z</dcterms:created>
  <dcterms:modified xsi:type="dcterms:W3CDTF">2022-12-23T13:52:07Z</dcterms:modified>
</cp:coreProperties>
</file>