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96" r:id="rId2"/>
    <p:sldId id="297" r:id="rId3"/>
    <p:sldId id="299" r:id="rId4"/>
    <p:sldId id="298" r:id="rId5"/>
    <p:sldId id="300" r:id="rId6"/>
    <p:sldId id="301" r:id="rId7"/>
    <p:sldId id="302" r:id="rId8"/>
    <p:sldId id="303" r:id="rId9"/>
    <p:sldId id="304" r:id="rId10"/>
  </p:sldIdLst>
  <p:sldSz cx="9144000" cy="6858000" type="screen4x3"/>
  <p:notesSz cx="6797675" cy="9926638"/>
  <p:defaultTextStyle>
    <a:defPPr>
      <a:defRPr lang="it-IT"/>
    </a:defPPr>
    <a:lvl1pPr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32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0066"/>
    <a:srgbClr val="9999FF"/>
    <a:srgbClr val="6600FF"/>
    <a:srgbClr val="3333FF"/>
    <a:srgbClr val="6699FF"/>
    <a:srgbClr val="D2BAE4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41" autoAdjust="0"/>
    <p:restoredTop sz="94576" autoAdjust="0"/>
  </p:normalViewPr>
  <p:slideViewPr>
    <p:cSldViewPr>
      <p:cViewPr>
        <p:scale>
          <a:sx n="75" d="100"/>
          <a:sy n="75" d="100"/>
        </p:scale>
        <p:origin x="-1422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3F70B484-8732-47F8-8248-44282ED0811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smtClean="0"/>
            </a:lvl1pPr>
          </a:lstStyle>
          <a:p>
            <a:pPr>
              <a:defRPr/>
            </a:pPr>
            <a:fld id="{D2DB32B2-946A-442A-AB44-1EA65AD1B7C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D99AE6-39A8-4E83-A334-F9F9EB27FFED}" type="slidenum">
              <a:rPr lang="it-IT"/>
              <a:pPr/>
              <a:t>4</a:t>
            </a:fld>
            <a:endParaRPr lang="it-IT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7A2FF-EFA0-41F4-9F56-76D7A67491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7375D-0056-4587-AD0E-2F99E324E6D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B9C3D-408B-4A45-82CB-61F271E693F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olo, diagramma o organigram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EDD5F-0F76-4F3A-924B-3C9196F98D4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80395-78E0-4568-9332-D879824EA08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olo, tes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D995B-0421-4FD7-879B-0D5A19F1B21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5292E-BE88-479A-ABAF-D6AE5BF5E54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42F0D-AC90-4F5C-B0E4-8B266917C55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67805-CD98-4D8E-9D15-0CA61C60520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87D70-7FCB-4753-9A31-A4277ECC8B9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5E43-F5D3-4A7D-9F08-B3EBE6A0510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ED1F8-A4CE-425E-937E-3BCCF7D4913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20CCD-FBB1-4C06-8742-C67506F9FC6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942DE-4B8D-4213-A00D-A6C9B3D9C17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smtClean="0"/>
            </a:lvl1pPr>
          </a:lstStyle>
          <a:p>
            <a:pPr>
              <a:defRPr/>
            </a:pPr>
            <a:fld id="{4DD34A2E-EA99-4D32-A870-A1FF912567B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908050"/>
            <a:ext cx="6705600" cy="1066800"/>
          </a:xfrm>
          <a:gradFill rotWithShape="0">
            <a:gsLst>
              <a:gs pos="0">
                <a:srgbClr val="8FBE00"/>
              </a:gs>
              <a:gs pos="50000">
                <a:srgbClr val="FFFFFF"/>
              </a:gs>
              <a:gs pos="100000">
                <a:srgbClr val="8FBE00"/>
              </a:gs>
            </a:gsLst>
            <a:lin ang="18900000" scaled="1"/>
          </a:gradFill>
        </p:spPr>
        <p:txBody>
          <a:bodyPr/>
          <a:lstStyle/>
          <a:p>
            <a:pPr eaLnBrk="1" hangingPunct="1"/>
            <a:r>
              <a:rPr lang="it-IT" sz="3600" b="1" smtClean="0">
                <a:solidFill>
                  <a:srgbClr val="CC0000"/>
                </a:solidFill>
                <a:latin typeface="Arial" charset="0"/>
              </a:rPr>
              <a:t>Ideazione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349500"/>
            <a:ext cx="5832475" cy="4103688"/>
          </a:xfrm>
        </p:spPr>
        <p:txBody>
          <a:bodyPr/>
          <a:lstStyle/>
          <a:p>
            <a:pPr marL="101600" indent="190500" eaLnBrk="1" hangingPunct="1">
              <a:lnSpc>
                <a:spcPct val="90000"/>
              </a:lnSpc>
            </a:pPr>
            <a:endParaRPr lang="en-GB" sz="2400" smtClean="0">
              <a:solidFill>
                <a:schemeClr val="hlink"/>
              </a:solidFill>
              <a:latin typeface="Tahoma" pitchFamily="34" charset="0"/>
            </a:endParaRP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</a:pPr>
            <a:r>
              <a:rPr lang="en-GB" sz="2400" smtClean="0"/>
              <a:t>Capire quale è l’accesso ai programmi settoriali da parte dei possibili beneficiari</a:t>
            </a: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  <a:buFontTx/>
              <a:buNone/>
            </a:pPr>
            <a:endParaRPr lang="en-GB" sz="2400" smtClean="0"/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</a:pPr>
            <a:r>
              <a:rPr lang="en-GB" sz="2400" smtClean="0"/>
              <a:t>Verificare se gli strumenti messi a disposizione per la ricerca partner sono efficaci</a:t>
            </a: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  <a:buFontTx/>
              <a:buNone/>
            </a:pPr>
            <a:endParaRPr lang="en-GB" sz="2400" smtClean="0"/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</a:pPr>
            <a:r>
              <a:rPr lang="en-GB" sz="2400" smtClean="0"/>
              <a:t>Cosa può essere migliorato da parte della Agenzia Nazionale?</a:t>
            </a: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</a:pPr>
            <a:endParaRPr lang="en-GB" sz="2400" smtClean="0"/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  <a:buFontTx/>
              <a:buNone/>
            </a:pPr>
            <a:endParaRPr lang="en-GB" sz="1800" b="1" smtClean="0">
              <a:solidFill>
                <a:srgbClr val="CC0000"/>
              </a:solidFill>
              <a:latin typeface="Tahoma" pitchFamily="34" charset="0"/>
            </a:endParaRP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  <a:buFontTx/>
              <a:buNone/>
            </a:pPr>
            <a:endParaRPr lang="en-GB" sz="1800" b="1" smtClean="0">
              <a:solidFill>
                <a:srgbClr val="CC0000"/>
              </a:solidFill>
              <a:latin typeface="Tahoma" pitchFamily="34" charset="0"/>
            </a:endParaRP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</a:pPr>
            <a:endParaRPr lang="en-GB" sz="1800" b="1" smtClean="0">
              <a:solidFill>
                <a:srgbClr val="CC0000"/>
              </a:solidFill>
              <a:latin typeface="Tahoma" pitchFamily="34" charset="0"/>
            </a:endParaRP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</a:pPr>
            <a:endParaRPr lang="en-GB" sz="2400" b="1" smtClean="0">
              <a:solidFill>
                <a:srgbClr val="CC0000"/>
              </a:solidFill>
              <a:latin typeface="Arial" charset="0"/>
            </a:endParaRP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  <a:buFontTx/>
              <a:buNone/>
            </a:pPr>
            <a:endParaRPr lang="en-GB" sz="2400" smtClean="0">
              <a:solidFill>
                <a:schemeClr val="bg1"/>
              </a:solidFill>
              <a:latin typeface="Arial" charset="0"/>
            </a:endParaRP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  <a:buFontTx/>
              <a:buNone/>
            </a:pPr>
            <a:endParaRPr lang="en-GB" sz="2000" b="1" smtClean="0">
              <a:solidFill>
                <a:schemeClr val="bg2"/>
              </a:solidFill>
              <a:latin typeface="Tahoma" pitchFamily="34" charset="0"/>
            </a:endParaRP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  <a:buFontTx/>
              <a:buNone/>
            </a:pPr>
            <a:r>
              <a:rPr lang="en-GB" sz="2000" b="1" smtClean="0">
                <a:solidFill>
                  <a:schemeClr val="bg2"/>
                </a:solidFill>
                <a:latin typeface="Tahoma" pitchFamily="34" charset="0"/>
              </a:rPr>
              <a:t>   	</a:t>
            </a:r>
            <a:endParaRPr lang="en-GB" sz="2000" b="1" smtClean="0">
              <a:solidFill>
                <a:schemeClr val="hlink"/>
              </a:solidFill>
              <a:latin typeface="Tahoma" pitchFamily="34" charset="0"/>
            </a:endParaRPr>
          </a:p>
          <a:p>
            <a:pPr marL="101600" indent="190500" eaLnBrk="1" hangingPunct="1">
              <a:lnSpc>
                <a:spcPct val="90000"/>
              </a:lnSpc>
              <a:buClr>
                <a:schemeClr val="hlink"/>
              </a:buClr>
              <a:buFontTx/>
              <a:buNone/>
            </a:pPr>
            <a:endParaRPr lang="en-GB" sz="2000" b="1" smtClean="0">
              <a:solidFill>
                <a:schemeClr val="hlink"/>
              </a:solidFill>
              <a:latin typeface="Tahoma" pitchFamily="34" charset="0"/>
            </a:endParaRPr>
          </a:p>
        </p:txBody>
      </p:sp>
      <p:pic>
        <p:nvPicPr>
          <p:cNvPr id="18436" name="Picture 4" descr="Universi_emancipazio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2565400"/>
            <a:ext cx="2514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143000"/>
            <a:ext cx="7010400" cy="838200"/>
          </a:xfrm>
          <a:gradFill rotWithShape="0">
            <a:gsLst>
              <a:gs pos="0">
                <a:srgbClr val="8FBE00"/>
              </a:gs>
              <a:gs pos="50000">
                <a:srgbClr val="FFFFFF"/>
              </a:gs>
              <a:gs pos="100000">
                <a:srgbClr val="8FBE00"/>
              </a:gs>
            </a:gsLst>
            <a:lin ang="18900000" scaled="1"/>
          </a:gradFill>
        </p:spPr>
        <p:txBody>
          <a:bodyPr/>
          <a:lstStyle/>
          <a:p>
            <a:pPr eaLnBrk="1" hangingPunct="1"/>
            <a:r>
              <a:rPr lang="en-GB" sz="3200" b="1" smtClean="0">
                <a:solidFill>
                  <a:schemeClr val="bg2"/>
                </a:solidFill>
                <a:latin typeface="Tahoma" pitchFamily="34" charset="0"/>
              </a:rPr>
              <a:t> </a:t>
            </a:r>
            <a:r>
              <a:rPr lang="en-GB" sz="3200" b="1" smtClean="0">
                <a:solidFill>
                  <a:srgbClr val="CC0000"/>
                </a:solidFill>
                <a:latin typeface="Tahoma" pitchFamily="34" charset="0"/>
              </a:rPr>
              <a:t>Comunicazione</a:t>
            </a:r>
            <a:endParaRPr lang="en-GB" sz="3200" b="1" smtClean="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5038725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GB" sz="2400" b="1" smtClean="0">
              <a:solidFill>
                <a:schemeClr val="hlink"/>
              </a:solidFill>
              <a:latin typeface="Tahoma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sz="2400" b="1" smtClean="0"/>
              <a:t>Strumenti di comunicazione</a:t>
            </a:r>
          </a:p>
          <a:p>
            <a:pPr eaLnBrk="1" hangingPunct="1">
              <a:lnSpc>
                <a:spcPct val="90000"/>
              </a:lnSpc>
            </a:pPr>
            <a:endParaRPr lang="en-GB" sz="2400" b="1" smtClean="0"/>
          </a:p>
          <a:p>
            <a:pPr eaLnBrk="1" hangingPunct="1">
              <a:lnSpc>
                <a:spcPct val="90000"/>
              </a:lnSpc>
            </a:pPr>
            <a:r>
              <a:rPr lang="en-GB" sz="2400" b="1" smtClean="0"/>
              <a:t>Strategie di Comunicazione </a:t>
            </a:r>
          </a:p>
          <a:p>
            <a:pPr eaLnBrk="1" hangingPunct="1">
              <a:lnSpc>
                <a:spcPct val="90000"/>
              </a:lnSpc>
            </a:pPr>
            <a:endParaRPr lang="en-GB" sz="2400" b="1" smtClean="0"/>
          </a:p>
          <a:p>
            <a:pPr eaLnBrk="1" hangingPunct="1">
              <a:lnSpc>
                <a:spcPct val="90000"/>
              </a:lnSpc>
            </a:pPr>
            <a:r>
              <a:rPr lang="en-GB" sz="2400" b="1" smtClean="0"/>
              <a:t>Lingue di comunicazione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z="1800" b="1" smtClean="0"/>
              <a:t>(individuare i bisogni e le offerte di lingue)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z="2400" b="1" smtClean="0"/>
              <a:t/>
            </a:r>
            <a:br>
              <a:rPr lang="en-GB" sz="2400" b="1" smtClean="0"/>
            </a:br>
            <a:endParaRPr lang="en-GB" sz="2400" b="1" smtClean="0"/>
          </a:p>
        </p:txBody>
      </p:sp>
      <p:pic>
        <p:nvPicPr>
          <p:cNvPr id="19460" name="Picture 4" descr="intern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24384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765175"/>
            <a:ext cx="6019800" cy="990600"/>
          </a:xfrm>
          <a:gradFill rotWithShape="0">
            <a:gsLst>
              <a:gs pos="0">
                <a:srgbClr val="8FBE00"/>
              </a:gs>
              <a:gs pos="50000">
                <a:srgbClr val="FFFFFF"/>
              </a:gs>
              <a:gs pos="100000">
                <a:srgbClr val="8FBE00"/>
              </a:gs>
            </a:gsLst>
            <a:lin ang="18900000" scaled="1"/>
          </a:gradFill>
        </p:spPr>
        <p:txBody>
          <a:bodyPr/>
          <a:lstStyle/>
          <a:p>
            <a:pPr eaLnBrk="1" hangingPunct="1"/>
            <a:r>
              <a:rPr lang="en-GB" sz="3200" b="1" smtClean="0">
                <a:solidFill>
                  <a:schemeClr val="bg2"/>
                </a:solidFill>
                <a:latin typeface="Arial" charset="0"/>
              </a:rPr>
              <a:t> </a:t>
            </a:r>
            <a:r>
              <a:rPr lang="en-GB" sz="3200" b="1" smtClean="0">
                <a:solidFill>
                  <a:srgbClr val="CC0000"/>
                </a:solidFill>
                <a:latin typeface="Arial" charset="0"/>
              </a:rPr>
              <a:t>Attività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060575"/>
            <a:ext cx="5545138" cy="4368800"/>
          </a:xfrm>
        </p:spPr>
        <p:txBody>
          <a:bodyPr/>
          <a:lstStyle/>
          <a:p>
            <a:pPr marL="0" indent="0" eaLnBrk="1" hangingPunct="1"/>
            <a:r>
              <a:rPr lang="en-GB" sz="2400" smtClean="0"/>
              <a:t>Verificare quali attività sono state realizzate</a:t>
            </a:r>
          </a:p>
          <a:p>
            <a:pPr marL="0" indent="0" eaLnBrk="1" hangingPunct="1"/>
            <a:r>
              <a:rPr lang="en-GB" sz="2400" smtClean="0"/>
              <a:t>Integrazione delle attività nel normale curriculum</a:t>
            </a:r>
          </a:p>
          <a:p>
            <a:pPr marL="0" indent="0" eaLnBrk="1" hangingPunct="1"/>
            <a:r>
              <a:rPr lang="en-GB" sz="2400" smtClean="0"/>
              <a:t>Capire se e cosa è cambiato rispetto al piano originario delle attività di partenariato</a:t>
            </a:r>
          </a:p>
          <a:p>
            <a:pPr marL="0" indent="0" eaLnBrk="1" hangingPunct="1"/>
            <a:r>
              <a:rPr lang="en-GB" sz="2400" smtClean="0"/>
              <a:t>Capire il livello</a:t>
            </a:r>
            <a:r>
              <a:rPr lang="en-GB" sz="2400" b="1" smtClean="0"/>
              <a:t> di cooperazione tra partner</a:t>
            </a:r>
          </a:p>
          <a:p>
            <a:pPr marL="0" indent="0" eaLnBrk="1" hangingPunct="1"/>
            <a:endParaRPr lang="en-GB" sz="2400" b="1" smtClean="0"/>
          </a:p>
          <a:p>
            <a:pPr marL="0" indent="0" eaLnBrk="1" hangingPunct="1">
              <a:buFontTx/>
              <a:buNone/>
            </a:pPr>
            <a:endParaRPr lang="en-TT" sz="2400" b="1" smtClean="0"/>
          </a:p>
        </p:txBody>
      </p:sp>
      <p:pic>
        <p:nvPicPr>
          <p:cNvPr id="20484" name="Picture 4" descr="11_tuttidiversicostruiamo_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2514600"/>
            <a:ext cx="21050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7010400" y="51816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it-IT" sz="1800">
              <a:latin typeface="Arial Black" pitchFamily="34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838200" y="6019800"/>
            <a:ext cx="830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FFFFFF"/>
              </a:buClr>
            </a:pPr>
            <a:r>
              <a:rPr lang="en-TT" sz="2000">
                <a:solidFill>
                  <a:schemeClr val="bg1"/>
                </a:solidFill>
              </a:rPr>
              <a:t>The partneship is very active</a:t>
            </a:r>
          </a:p>
          <a:p>
            <a:pPr algn="l">
              <a:buClr>
                <a:srgbClr val="FFFFFF"/>
              </a:buClr>
            </a:pPr>
            <a:r>
              <a:rPr lang="en-TT" sz="2000">
                <a:solidFill>
                  <a:schemeClr val="bg1"/>
                </a:solidFill>
              </a:rPr>
              <a:t>They all alrealdy carried out lots of interesting activities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38200" y="1295400"/>
            <a:ext cx="6553200" cy="990600"/>
          </a:xfrm>
          <a:gradFill rotWithShape="0">
            <a:gsLst>
              <a:gs pos="0">
                <a:srgbClr val="8FBE00"/>
              </a:gs>
              <a:gs pos="50000">
                <a:srgbClr val="8FBE00">
                  <a:gamma/>
                  <a:tint val="0"/>
                  <a:invGamma/>
                </a:srgbClr>
              </a:gs>
              <a:gs pos="100000">
                <a:srgbClr val="8FBE00"/>
              </a:gs>
            </a:gsLst>
            <a:lin ang="189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it-IT" sz="32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Mobilità</a:t>
            </a:r>
            <a:endParaRPr lang="it-IT" sz="3200" b="1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05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52400" y="2667000"/>
            <a:ext cx="6553200" cy="2438400"/>
          </a:xfrm>
          <a:noFill/>
        </p:spPr>
        <p:txBody>
          <a:bodyPr/>
          <a:lstStyle/>
          <a:p>
            <a:pPr eaLnBrk="1" hangingPunct="1"/>
            <a:r>
              <a:rPr lang="en-GB" sz="2400" smtClean="0">
                <a:solidFill>
                  <a:srgbClr val="CC0000"/>
                </a:solidFill>
              </a:rPr>
              <a:t>Realizzazione delle mobilità</a:t>
            </a:r>
            <a:r>
              <a:rPr lang="en-GB" sz="2400" smtClean="0"/>
              <a:t> (Chi partecipa alle mobilità? Come vengono scelti i partecipanti</a:t>
            </a:r>
            <a:r>
              <a:rPr lang="en-GB" sz="2400" b="1" smtClean="0"/>
              <a:t>?)</a:t>
            </a:r>
          </a:p>
          <a:p>
            <a:pPr eaLnBrk="1" hangingPunct="1"/>
            <a:endParaRPr lang="en-GB" sz="2400" b="1" smtClean="0"/>
          </a:p>
          <a:p>
            <a:pPr eaLnBrk="1" hangingPunct="1"/>
            <a:r>
              <a:rPr lang="en-GB" sz="2400" smtClean="0"/>
              <a:t>Cosa è</a:t>
            </a:r>
            <a:r>
              <a:rPr lang="en-GB" sz="2400" smtClean="0">
                <a:solidFill>
                  <a:srgbClr val="0033CC"/>
                </a:solidFill>
              </a:rPr>
              <a:t> </a:t>
            </a:r>
            <a:r>
              <a:rPr lang="en-GB" sz="2400" smtClean="0">
                <a:solidFill>
                  <a:srgbClr val="CC0000"/>
                </a:solidFill>
              </a:rPr>
              <a:t>cambiato</a:t>
            </a:r>
            <a:r>
              <a:rPr lang="en-GB" sz="2400" smtClean="0">
                <a:solidFill>
                  <a:srgbClr val="0033CC"/>
                </a:solidFill>
              </a:rPr>
              <a:t> </a:t>
            </a:r>
            <a:r>
              <a:rPr lang="en-GB" sz="2400" smtClean="0"/>
              <a:t>rispetto al piano delle mobilità presentato</a:t>
            </a:r>
          </a:p>
          <a:p>
            <a:pPr eaLnBrk="1" hangingPunct="1"/>
            <a:endParaRPr lang="en-GB" sz="2400" smtClean="0"/>
          </a:p>
          <a:p>
            <a:pPr eaLnBrk="1" hangingPunct="1"/>
            <a:endParaRPr lang="en-GB" sz="2400" b="1" smtClean="0"/>
          </a:p>
          <a:p>
            <a:pPr eaLnBrk="1" hangingPunct="1"/>
            <a:endParaRPr lang="en-GB" sz="2400" b="1" smtClean="0"/>
          </a:p>
        </p:txBody>
      </p:sp>
      <p:graphicFrame>
        <p:nvGraphicFramePr>
          <p:cNvPr id="2050" name="Object 1028"/>
          <p:cNvGraphicFramePr>
            <a:graphicFrameLocks noChangeAspect="1"/>
          </p:cNvGraphicFramePr>
          <p:nvPr/>
        </p:nvGraphicFramePr>
        <p:xfrm>
          <a:off x="6705600" y="2819400"/>
          <a:ext cx="2155825" cy="2514600"/>
        </p:xfrm>
        <a:graphic>
          <a:graphicData uri="http://schemas.openxmlformats.org/presentationml/2006/ole">
            <p:oleObj spid="_x0000_s2050" name="Clip" r:id="rId4" imgW="1552680" imgH="22478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1052513"/>
            <a:ext cx="6553200" cy="1146175"/>
          </a:xfrm>
          <a:gradFill rotWithShape="0">
            <a:gsLst>
              <a:gs pos="0">
                <a:srgbClr val="8FBE00"/>
              </a:gs>
              <a:gs pos="50000">
                <a:srgbClr val="8FBE00">
                  <a:gamma/>
                  <a:tint val="0"/>
                  <a:invGamma/>
                </a:srgbClr>
              </a:gs>
              <a:gs pos="100000">
                <a:srgbClr val="8FBE00"/>
              </a:gs>
            </a:gsLst>
            <a:lin ang="27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it-IT" sz="32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Coinvolgimento dell’istituto e della comunità locale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3276600"/>
            <a:ext cx="7696200" cy="2590800"/>
          </a:xfrm>
        </p:spPr>
        <p:txBody>
          <a:bodyPr/>
          <a:lstStyle/>
          <a:p>
            <a:pPr marL="190500" indent="-190500" eaLnBrk="1" hangingPunct="1"/>
            <a:r>
              <a:rPr lang="it-IT" sz="2400" b="1" smtClean="0"/>
              <a:t>Verificare il livello di coinvolgimento nell’istituto/organizzazione di ogni sua componente (management, docenti, alunni/discenti)</a:t>
            </a:r>
          </a:p>
          <a:p>
            <a:pPr marL="190500" indent="-190500" eaLnBrk="1" hangingPunct="1"/>
            <a:endParaRPr lang="it-IT" sz="2400" smtClean="0"/>
          </a:p>
          <a:p>
            <a:pPr marL="190500" indent="-190500" eaLnBrk="1" hangingPunct="1"/>
            <a:r>
              <a:rPr lang="it-IT" sz="2400" b="1" smtClean="0"/>
              <a:t>Coinvolgimento della comunità locale  e delle istituzioni presenti sul territorio. </a:t>
            </a:r>
          </a:p>
          <a:p>
            <a:pPr marL="190500" indent="-190500" eaLnBrk="1" hangingPunct="1">
              <a:buFontTx/>
              <a:buNone/>
            </a:pPr>
            <a:endParaRPr lang="en-GB" sz="2400" b="1" smtClean="0"/>
          </a:p>
          <a:p>
            <a:pPr marL="190500" indent="-190500" eaLnBrk="1" hangingPunct="1">
              <a:buFontTx/>
              <a:buNone/>
            </a:pPr>
            <a:endParaRPr lang="en-GB" sz="2400" b="1" smtClean="0">
              <a:solidFill>
                <a:schemeClr val="bg2"/>
              </a:solidFill>
            </a:endParaRPr>
          </a:p>
          <a:p>
            <a:pPr marL="190500" indent="-190500" algn="ctr" eaLnBrk="1" hangingPunct="1">
              <a:buFontTx/>
              <a:buNone/>
            </a:pPr>
            <a:endParaRPr lang="en-GB" sz="2000" b="1" smtClean="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048000" y="7010400"/>
            <a:ext cx="861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chemeClr val="hlink"/>
              </a:buClr>
            </a:pPr>
            <a:endParaRPr lang="it-IT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066800"/>
            <a:ext cx="6324600" cy="838200"/>
          </a:xfrm>
          <a:gradFill rotWithShape="0">
            <a:gsLst>
              <a:gs pos="0">
                <a:srgbClr val="8FBE00"/>
              </a:gs>
              <a:gs pos="50000">
                <a:srgbClr val="8FBE00">
                  <a:gamma/>
                  <a:tint val="0"/>
                  <a:invGamma/>
                </a:srgbClr>
              </a:gs>
              <a:gs pos="100000">
                <a:srgbClr val="8FBE00"/>
              </a:gs>
            </a:gsLst>
            <a:lin ang="189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en-GB" sz="32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Valutazione</a:t>
            </a:r>
            <a:endParaRPr lang="it-IT" sz="3200" b="1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743200"/>
            <a:ext cx="6858000" cy="2057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GB" sz="2000" b="1" smtClean="0">
              <a:solidFill>
                <a:srgbClr val="33CC33"/>
              </a:solidFill>
              <a:latin typeface="Tahoma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sz="2800" b="1" smtClean="0"/>
              <a:t>Verificare se è stata adottata una strategia di valutazione/autovalutazione dei progressi e dei risultati del progetto</a:t>
            </a:r>
            <a:r>
              <a:rPr lang="en-GB" sz="2000" b="1" smtClean="0"/>
              <a:t>		</a:t>
            </a:r>
            <a:endParaRPr lang="en-GB" sz="2000" smtClean="0"/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7010400" y="4038600"/>
          <a:ext cx="1600200" cy="1676400"/>
        </p:xfrm>
        <a:graphic>
          <a:graphicData uri="http://schemas.openxmlformats.org/presentationml/2006/ole">
            <p:oleObj spid="_x0000_s3074" name="Clip" r:id="rId3" imgW="771480" imgH="466560" progId="">
              <p:embed/>
            </p:oleObj>
          </a:graphicData>
        </a:graphic>
      </p:graphicFrame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33400" y="4267200"/>
            <a:ext cx="32464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 sz="16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8229600" cy="1073150"/>
          </a:xfrm>
          <a:gradFill rotWithShape="0">
            <a:gsLst>
              <a:gs pos="0">
                <a:srgbClr val="8FBE00"/>
              </a:gs>
              <a:gs pos="50000">
                <a:srgbClr val="8FBE00">
                  <a:gamma/>
                  <a:tint val="0"/>
                  <a:invGamma/>
                </a:srgbClr>
              </a:gs>
              <a:gs pos="100000">
                <a:srgbClr val="8FBE00"/>
              </a:gs>
            </a:gsLst>
            <a:lin ang="189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en-GB" sz="3200" b="1" i="1" smtClean="0">
                <a:solidFill>
                  <a:schemeClr val="bg2"/>
                </a:solidFill>
                <a:latin typeface="Tahoma" pitchFamily="34" charset="0"/>
              </a:rPr>
              <a:t/>
            </a:r>
            <a:br>
              <a:rPr lang="en-GB" sz="3200" b="1" i="1" smtClean="0">
                <a:solidFill>
                  <a:schemeClr val="bg2"/>
                </a:solidFill>
                <a:latin typeface="Tahoma" pitchFamily="34" charset="0"/>
              </a:rPr>
            </a:br>
            <a:r>
              <a:rPr lang="en-GB" sz="32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Risultati/Prodotti Finali</a:t>
            </a:r>
            <a:endParaRPr lang="it-IT" sz="3200" b="1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-144463" y="6553200"/>
            <a:ext cx="144463" cy="3048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en-GB" sz="1600" b="1" smtClean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85800" y="2895600"/>
            <a:ext cx="4343400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FFFFFF"/>
              </a:buClr>
            </a:pPr>
            <a:r>
              <a:rPr lang="it-IT" sz="2400" b="1"/>
              <a:t>Quali risultati sono stati già raggiunti?</a:t>
            </a:r>
          </a:p>
          <a:p>
            <a:pPr algn="l">
              <a:buClr>
                <a:srgbClr val="FFFFFF"/>
              </a:buClr>
            </a:pPr>
            <a:endParaRPr lang="it-IT" sz="2400" b="1"/>
          </a:p>
          <a:p>
            <a:pPr algn="l">
              <a:buClr>
                <a:srgbClr val="FFFFFF"/>
              </a:buClr>
            </a:pPr>
            <a:r>
              <a:rPr lang="it-IT" sz="2400" b="1"/>
              <a:t>Quali Prodotti già realizzati?</a:t>
            </a:r>
          </a:p>
          <a:p>
            <a:pPr algn="l">
              <a:buClr>
                <a:srgbClr val="FFFFFF"/>
              </a:buClr>
            </a:pPr>
            <a:endParaRPr lang="it-IT" sz="2400" b="1"/>
          </a:p>
          <a:p>
            <a:pPr algn="l">
              <a:buClr>
                <a:srgbClr val="FFFFFF"/>
              </a:buClr>
            </a:pPr>
            <a:r>
              <a:rPr lang="it-IT" sz="2400" b="1"/>
              <a:t>Ci sono variazioni rispetto a quanto pianificato? Perché</a:t>
            </a:r>
            <a:r>
              <a:rPr lang="it-IT" sz="2400" b="1">
                <a:latin typeface="Tahoma" pitchFamily="34" charset="0"/>
              </a:rPr>
              <a:t>?</a:t>
            </a:r>
          </a:p>
        </p:txBody>
      </p:sp>
      <p:pic>
        <p:nvPicPr>
          <p:cNvPr id="22533" name="Picture 5" descr="alber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2057400"/>
            <a:ext cx="2859088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838200"/>
            <a:ext cx="6248400" cy="1146175"/>
          </a:xfrm>
          <a:gradFill rotWithShape="0">
            <a:gsLst>
              <a:gs pos="0">
                <a:srgbClr val="8FBE00"/>
              </a:gs>
              <a:gs pos="50000">
                <a:srgbClr val="8FBE00">
                  <a:gamma/>
                  <a:tint val="0"/>
                  <a:invGamma/>
                </a:srgbClr>
              </a:gs>
              <a:gs pos="100000">
                <a:srgbClr val="8FBE00"/>
              </a:gs>
            </a:gsLst>
            <a:lin ang="189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it-IT" sz="32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Disseminazione/Valorizzazione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800600"/>
            <a:ext cx="7772400" cy="1828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GB" sz="2800" smtClean="0">
              <a:solidFill>
                <a:schemeClr val="bg2"/>
              </a:solidFill>
              <a:latin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en-GB" sz="2800" smtClean="0">
                <a:solidFill>
                  <a:schemeClr val="bg2"/>
                </a:solidFill>
                <a:latin typeface="Tahoma" pitchFamily="34" charset="0"/>
              </a:rPr>
              <a:t>	</a:t>
            </a:r>
            <a:r>
              <a:rPr lang="en-GB" sz="2000" smtClean="0">
                <a:solidFill>
                  <a:schemeClr val="bg1"/>
                </a:solidFill>
                <a:latin typeface="Arial" charset="0"/>
              </a:rPr>
              <a:t>Mainly through the web site of schools or organising events with other schools of the community, open days , exhibition, performances</a:t>
            </a:r>
          </a:p>
        </p:txBody>
      </p:sp>
      <p:pic>
        <p:nvPicPr>
          <p:cNvPr id="77828" name="Picture 4" descr="webs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133600"/>
            <a:ext cx="5410200" cy="3886200"/>
          </a:xfrm>
          <a:prstGeom prst="rect">
            <a:avLst/>
          </a:prstGeom>
          <a:noFill/>
          <a:effectLst>
            <a:outerShdw dist="107763" dir="13500000" algn="ctr" rotWithShape="0">
              <a:srgbClr val="808080"/>
            </a:outerShdw>
          </a:effectLst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57200" y="2590800"/>
            <a:ext cx="2514600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it-IT" sz="2000" b="1">
                <a:solidFill>
                  <a:schemeClr val="accent1"/>
                </a:solidFill>
                <a:latin typeface="Tahoma" pitchFamily="34" charset="0"/>
              </a:rPr>
              <a:t> </a:t>
            </a:r>
            <a:r>
              <a:rPr lang="it-IT" sz="2400" b="1"/>
              <a:t>Identificare strategie di disseminazione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endParaRPr lang="it-IT" sz="2400" b="1"/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it-IT" sz="2400" b="1"/>
              <a:t> Porre attenzione al concetto di valorizzazione</a:t>
            </a:r>
          </a:p>
          <a:p>
            <a:pPr>
              <a:spcBef>
                <a:spcPct val="50000"/>
              </a:spcBef>
            </a:pPr>
            <a:endParaRPr lang="it-IT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1219200"/>
            <a:ext cx="6324600" cy="838200"/>
          </a:xfrm>
          <a:gradFill rotWithShape="0">
            <a:gsLst>
              <a:gs pos="0">
                <a:srgbClr val="8FBE00"/>
              </a:gs>
              <a:gs pos="50000">
                <a:srgbClr val="FFFFFF"/>
              </a:gs>
              <a:gs pos="100000">
                <a:srgbClr val="8FBE00"/>
              </a:gs>
            </a:gsLst>
            <a:lin ang="18900000" scaled="1"/>
          </a:gradFill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CC0000"/>
                </a:solidFill>
                <a:latin typeface="Arial" charset="0"/>
              </a:rPr>
              <a:t>Contatti con AN</a:t>
            </a:r>
            <a:endParaRPr lang="it-IT" b="1" smtClean="0">
              <a:solidFill>
                <a:srgbClr val="CC0000"/>
              </a:solidFill>
              <a:latin typeface="Tahoma" pitchFamily="34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590800"/>
            <a:ext cx="8078787" cy="351313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GB" sz="2400" b="1" smtClean="0">
              <a:solidFill>
                <a:srgbClr val="33CC33"/>
              </a:solidFill>
              <a:latin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en-GB" sz="2400" b="1" smtClean="0">
                <a:latin typeface="Tahoma" pitchFamily="34" charset="0"/>
              </a:rPr>
              <a:t>	</a:t>
            </a:r>
            <a:r>
              <a:rPr lang="en-GB" sz="2400" b="1" smtClean="0"/>
              <a:t>Verificare il grado di soddisfazione nei confronti della Agenzia Nazionale</a:t>
            </a:r>
          </a:p>
          <a:p>
            <a:pPr eaLnBrk="1" hangingPunct="1">
              <a:buFontTx/>
              <a:buNone/>
            </a:pPr>
            <a:endParaRPr lang="en-GB" sz="2400" b="1" smtClean="0"/>
          </a:p>
          <a:p>
            <a:pPr eaLnBrk="1" hangingPunct="1">
              <a:buFontTx/>
              <a:buNone/>
            </a:pPr>
            <a:r>
              <a:rPr lang="en-GB" sz="2400" b="1" smtClean="0"/>
              <a:t>	Migliorare i rapporti tra Agenzia Nazionale e beneficiari (cosa puo’ /deve essere modificato)	</a:t>
            </a:r>
          </a:p>
          <a:p>
            <a:pPr eaLnBrk="1" hangingPunct="1">
              <a:buFontTx/>
              <a:buNone/>
            </a:pPr>
            <a:r>
              <a:rPr lang="en-GB" sz="2400" b="1" smtClean="0"/>
              <a:t>	</a:t>
            </a:r>
            <a:endParaRPr lang="en-GB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it-IT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it-IT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</TotalTime>
  <Words>222</Words>
  <Application>Microsoft Office PowerPoint</Application>
  <PresentationFormat>Presentazione su schermo (4:3)</PresentationFormat>
  <Paragraphs>63</Paragraphs>
  <Slides>9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1" baseType="lpstr">
      <vt:lpstr>Struttura predefinita</vt:lpstr>
      <vt:lpstr>Clip</vt:lpstr>
      <vt:lpstr>Ideazione</vt:lpstr>
      <vt:lpstr> Comunicazione</vt:lpstr>
      <vt:lpstr> Attività</vt:lpstr>
      <vt:lpstr>Mobilità</vt:lpstr>
      <vt:lpstr>Coinvolgimento dell’istituto e della comunità locale</vt:lpstr>
      <vt:lpstr>Valutazione</vt:lpstr>
      <vt:lpstr> Risultati/Prodotti Finali</vt:lpstr>
      <vt:lpstr>Disseminazione/Valorizzazione</vt:lpstr>
      <vt:lpstr>Contatti con AN</vt:lpstr>
    </vt:vector>
  </TitlesOfParts>
  <Company>llp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doci2</dc:creator>
  <cp:lastModifiedBy>Angela</cp:lastModifiedBy>
  <cp:revision>128</cp:revision>
  <dcterms:created xsi:type="dcterms:W3CDTF">2007-10-30T13:51:23Z</dcterms:created>
  <dcterms:modified xsi:type="dcterms:W3CDTF">2010-06-27T17:35:39Z</dcterms:modified>
</cp:coreProperties>
</file>